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341" r:id="rId4"/>
    <p:sldId id="258" r:id="rId5"/>
    <p:sldId id="261" r:id="rId6"/>
    <p:sldId id="259" r:id="rId7"/>
    <p:sldId id="262" r:id="rId8"/>
    <p:sldId id="266" r:id="rId9"/>
    <p:sldId id="267" r:id="rId10"/>
    <p:sldId id="268" r:id="rId11"/>
    <p:sldId id="271" r:id="rId12"/>
    <p:sldId id="272" r:id="rId13"/>
    <p:sldId id="273" r:id="rId14"/>
    <p:sldId id="274" r:id="rId15"/>
    <p:sldId id="277" r:id="rId16"/>
    <p:sldId id="278" r:id="rId17"/>
    <p:sldId id="279" r:id="rId18"/>
    <p:sldId id="280" r:id="rId19"/>
    <p:sldId id="281" r:id="rId20"/>
    <p:sldId id="304" r:id="rId21"/>
    <p:sldId id="282" r:id="rId22"/>
    <p:sldId id="283" r:id="rId23"/>
    <p:sldId id="284" r:id="rId24"/>
    <p:sldId id="285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311" r:id="rId33"/>
    <p:sldId id="295" r:id="rId34"/>
    <p:sldId id="296" r:id="rId35"/>
    <p:sldId id="297" r:id="rId36"/>
    <p:sldId id="307" r:id="rId37"/>
    <p:sldId id="299" r:id="rId38"/>
    <p:sldId id="300" r:id="rId39"/>
    <p:sldId id="301" r:id="rId40"/>
    <p:sldId id="302" r:id="rId41"/>
    <p:sldId id="312" r:id="rId42"/>
    <p:sldId id="314" r:id="rId43"/>
    <p:sldId id="315" r:id="rId44"/>
    <p:sldId id="316" r:id="rId45"/>
    <p:sldId id="317" r:id="rId46"/>
    <p:sldId id="318" r:id="rId47"/>
    <p:sldId id="319" r:id="rId48"/>
    <p:sldId id="321" r:id="rId49"/>
    <p:sldId id="323" r:id="rId50"/>
    <p:sldId id="325" r:id="rId51"/>
    <p:sldId id="326" r:id="rId52"/>
    <p:sldId id="328" r:id="rId53"/>
    <p:sldId id="330" r:id="rId54"/>
    <p:sldId id="333" r:id="rId55"/>
    <p:sldId id="334" r:id="rId56"/>
    <p:sldId id="335" r:id="rId57"/>
    <p:sldId id="336" r:id="rId58"/>
    <p:sldId id="337" r:id="rId59"/>
    <p:sldId id="338" r:id="rId60"/>
    <p:sldId id="339" r:id="rId61"/>
    <p:sldId id="340" r:id="rId6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04.01.2013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04.01.2013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04.01.2013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04.01.2013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04.01.2013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04.01.2013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04.01.2013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04.01.2013</a:t>
            </a:fld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04.01.2013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04.01.2013</a:t>
            </a:fld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04.01.2013</a:t>
            </a:fld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04.01.2013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Rol Kuramı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İnci Doğaner, Malatya,  Haziran 2011</a:t>
            </a:r>
            <a:endParaRPr lang="tr-T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Rol zaman içindeki gelişimine göre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Yok</a:t>
            </a:r>
          </a:p>
          <a:p>
            <a:endParaRPr lang="tr-TR" dirty="0" smtClean="0"/>
          </a:p>
          <a:p>
            <a:r>
              <a:rPr lang="tr-TR" dirty="0" smtClean="0"/>
              <a:t>Bir kişiye yönelik olarak var, başkasına karşı yok</a:t>
            </a:r>
          </a:p>
          <a:p>
            <a:endParaRPr lang="tr-TR" dirty="0" smtClean="0"/>
          </a:p>
          <a:p>
            <a:r>
              <a:rPr lang="tr-TR" dirty="0" smtClean="0"/>
              <a:t>Sönmüş durumda 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MORENONUN ARAŞTIRMALARı (doğmaca tiyatro, abd’deki çalışmalar</a:t>
            </a:r>
            <a:br>
              <a:rPr lang="tr-TR" dirty="0" smtClean="0"/>
            </a:br>
            <a:r>
              <a:rPr lang="tr-TR" dirty="0" smtClean="0"/>
              <a:t>Rol ölçümü: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Tanımlanmış tiyatro rollerini değişik kişilere oynatmak</a:t>
            </a:r>
          </a:p>
          <a:p>
            <a:endParaRPr lang="tr-TR" dirty="0" smtClean="0"/>
          </a:p>
          <a:p>
            <a:r>
              <a:rPr lang="tr-TR" dirty="0" smtClean="0"/>
              <a:t>Katı tanımlanmış polis, doktor gibi rolleri değişik kişilere oynatmak (örneğin belli sayıda polisi değişik yaşam durumlarına sokmak)</a:t>
            </a:r>
          </a:p>
          <a:p>
            <a:endParaRPr lang="tr-TR" dirty="0" smtClean="0"/>
          </a:p>
          <a:p>
            <a:r>
              <a:rPr lang="tr-TR" dirty="0" smtClean="0"/>
              <a:t>Belli bir sorunun doğuş anı içinde yeni roller geliştirmesini sağlamak</a:t>
            </a:r>
          </a:p>
          <a:p>
            <a:endParaRPr lang="tr-TR" dirty="0" smtClean="0"/>
          </a:p>
          <a:p>
            <a:r>
              <a:rPr lang="tr-TR" dirty="0" smtClean="0"/>
              <a:t>Aynı role sahip kişileri belli durumun içine sokmak</a:t>
            </a:r>
          </a:p>
          <a:p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Rol testleri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Değişik yerlerde, şehrin belli kişileri o topluluk için önemli rolleri saptarlar. Bunlar 15’e indirilir. </a:t>
            </a:r>
          </a:p>
          <a:p>
            <a:endParaRPr lang="tr-TR" dirty="0" smtClean="0"/>
          </a:p>
          <a:p>
            <a:r>
              <a:rPr lang="tr-TR" dirty="0" smtClean="0"/>
              <a:t>Belli yaşlardaki çocuklar, yardımcı egolar yardımıyla rol algıları, rol canlandırma becerileri yönünden değerlendirilirler. </a:t>
            </a:r>
          </a:p>
          <a:p>
            <a:endParaRPr lang="tr-TR" dirty="0" smtClean="0"/>
          </a:p>
          <a:p>
            <a:r>
              <a:rPr lang="tr-TR" dirty="0" smtClean="0"/>
              <a:t>Kronolojik yaş ile kültürel yaş (kültürel atom saptanması) arasındaki oran kültürel katsayıyı verir.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Rol testi sonuçları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Rol algısı ve rol canlandırma becerisi zekadan bağımsızdır ve “s” faktörü ile de ilgilidir. </a:t>
            </a:r>
          </a:p>
          <a:p>
            <a:endParaRPr lang="tr-TR" dirty="0" smtClean="0"/>
          </a:p>
          <a:p>
            <a:r>
              <a:rPr lang="tr-TR" dirty="0" smtClean="0"/>
              <a:t>Değişik topluluklarda bunun araştırılması fikri kayda değer bir fikirdir. </a:t>
            </a:r>
          </a:p>
          <a:p>
            <a:endParaRPr lang="tr-TR" dirty="0" smtClean="0"/>
          </a:p>
          <a:p>
            <a:r>
              <a:rPr lang="tr-TR" dirty="0" smtClean="0"/>
              <a:t>Çocukların geleceğe hazırlanmasında işe yarar bir çalışma olarak düşünülebilir.  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GELİŞİM KURAMI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Kişilerarası ilişki yeteneğinin gelişmesi (Sosyoemosyonel gelişim)</a:t>
            </a:r>
          </a:p>
          <a:p>
            <a:endParaRPr lang="tr-TR" dirty="0" smtClean="0"/>
          </a:p>
          <a:p>
            <a:r>
              <a:rPr lang="tr-TR" dirty="0" smtClean="0"/>
              <a:t>Rol gelişimi ve öğrenimi sırasında edinilen deneyim (Çocuk gelişiminde spontanlık kuramı ve rol gelişimi kuramı)  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Sosyoemosyonel gelişim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Sosyometri kişilerarası ilişkilerin niteliksel ve niceliksel ölçümü ile uğraşır. </a:t>
            </a:r>
          </a:p>
          <a:p>
            <a:endParaRPr lang="tr-TR" dirty="0" smtClean="0"/>
          </a:p>
          <a:p>
            <a:r>
              <a:rPr lang="tr-TR" dirty="0" smtClean="0"/>
              <a:t>Bu ilişkiler insanların kendi çevrelerindeki insanlar arasında ya da sosyometrik deyimle kendi gruplarının sosyoemosyonel yapılarında oynadıkları role bağlıdır.</a:t>
            </a:r>
          </a:p>
          <a:p>
            <a:endParaRPr lang="tr-TR" dirty="0" smtClean="0"/>
          </a:p>
          <a:p>
            <a:r>
              <a:rPr lang="tr-TR" dirty="0" smtClean="0"/>
              <a:t>Bu durumda bir çocuğun başka bir insanla ilk ilişkisi annesi ile paraziter ilişkidir. Ancak burada sosyometrik bir seçim söz konusu değildir. 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Akraba olmayan insanlar arasında en erken gelişim döneminde kendisini gösteren spontan sosyalizasyon, sosyoemosyonel gelişimin başlangıcıdır. </a:t>
            </a:r>
          </a:p>
          <a:p>
            <a:endParaRPr lang="tr-TR" dirty="0" smtClean="0"/>
          </a:p>
          <a:p>
            <a:r>
              <a:rPr lang="tr-TR" dirty="0" smtClean="0"/>
              <a:t>Süt çocuklarının yataklarının bir daire biçiminde yan yana bulunduğu bir klinikte annenin ya da diğer bir erişkinin etkisi olmadan çocukların birbiriyle ilişkisi araştırıldığında: 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Bir- 20 hafta arasında bebekler organik izolasyon içinde yaşarlar. </a:t>
            </a:r>
          </a:p>
          <a:p>
            <a:endParaRPr lang="tr-TR" dirty="0" smtClean="0"/>
          </a:p>
          <a:p>
            <a:r>
              <a:rPr lang="tr-TR" dirty="0" smtClean="0"/>
              <a:t>20 haftadan başlayarak çocuklar birbirini farketmeye başlar. Bu ilişki yatakların konumuna göredir: Yatay farklılaşma ve zincir oluşumu</a:t>
            </a:r>
          </a:p>
          <a:p>
            <a:endParaRPr lang="tr-TR" dirty="0" smtClean="0"/>
          </a:p>
          <a:p>
            <a:r>
              <a:rPr lang="tr-TR" dirty="0" smtClean="0"/>
              <a:t>40 haftadan itibaren fizik güçleri ve uyanıklık derecelerine göre grubun yapısını etkilerler. Lider ve bağımlı yapılar oluşur: Dikey farklılaşma </a:t>
            </a:r>
            <a:endParaRPr lang="tr-T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Seçim yapma ve sosyometrik teste katılım ancak yuva yaşında olur. Daha önce gözlemci yorumlar. </a:t>
            </a:r>
          </a:p>
          <a:p>
            <a:endParaRPr lang="tr-TR" dirty="0" smtClean="0"/>
          </a:p>
          <a:p>
            <a:r>
              <a:rPr lang="tr-TR" dirty="0" smtClean="0"/>
              <a:t>Yuva çocuklarında karşılıklı seçimler (tele) zayıftır. </a:t>
            </a:r>
          </a:p>
          <a:p>
            <a:endParaRPr lang="tr-TR" dirty="0" smtClean="0"/>
          </a:p>
          <a:p>
            <a:r>
              <a:rPr lang="tr-TR" dirty="0" smtClean="0"/>
              <a:t>Altıncı yaştan itibaren tele kendisini göstermeye başlar. </a:t>
            </a:r>
          </a:p>
          <a:p>
            <a:endParaRPr lang="tr-TR" dirty="0" smtClean="0"/>
          </a:p>
          <a:p>
            <a:r>
              <a:rPr lang="tr-TR" dirty="0" smtClean="0"/>
              <a:t>Ergenliğe kadar iki tane ayrı cinsi daha çok seçme ile iki tane aynı cinsi daha çok seçme dönemleri birbirini izler. </a:t>
            </a:r>
            <a:endParaRPr lang="tr-T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Rol gelişimi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J. L. Moreno (1946)</a:t>
            </a:r>
          </a:p>
          <a:p>
            <a:endParaRPr lang="tr-TR" dirty="0" smtClean="0"/>
          </a:p>
          <a:p>
            <a:r>
              <a:rPr lang="tr-TR" dirty="0" smtClean="0"/>
              <a:t>Olivia Lousada (1998)</a:t>
            </a:r>
          </a:p>
          <a:p>
            <a:endParaRPr lang="tr-TR" dirty="0" smtClean="0"/>
          </a:p>
          <a:p>
            <a:r>
              <a:rPr lang="tr-TR" dirty="0" smtClean="0"/>
              <a:t>Jose Fonseca (2004)</a:t>
            </a:r>
          </a:p>
          <a:p>
            <a:endParaRPr lang="tr-TR" dirty="0" smtClean="0"/>
          </a:p>
          <a:p>
            <a:r>
              <a:rPr lang="tr-TR" dirty="0" smtClean="0"/>
              <a:t>Anne Bannister (2007)</a:t>
            </a:r>
          </a:p>
          <a:p>
            <a:endParaRPr lang="tr-TR" dirty="0" smtClean="0"/>
          </a:p>
          <a:p>
            <a:r>
              <a:rPr lang="tr-TR" dirty="0" smtClean="0"/>
              <a:t>Vamık Volkan   </a:t>
            </a:r>
            <a:endParaRPr lang="tr-T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Moreno-Greenberg 1970 </a:t>
            </a:r>
            <a:br>
              <a:rPr lang="tr-TR" dirty="0" smtClean="0"/>
            </a:br>
            <a:r>
              <a:rPr lang="tr-TR" dirty="0" smtClean="0"/>
              <a:t>Psikodramanın Temel İlkeleri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Isınma</a:t>
            </a:r>
          </a:p>
          <a:p>
            <a:r>
              <a:rPr lang="tr-TR" dirty="0" smtClean="0"/>
              <a:t>Spontanlık</a:t>
            </a:r>
          </a:p>
          <a:p>
            <a:r>
              <a:rPr lang="tr-TR" dirty="0" smtClean="0"/>
              <a:t>Yaratıcılık</a:t>
            </a:r>
          </a:p>
          <a:p>
            <a:r>
              <a:rPr lang="tr-TR" dirty="0" smtClean="0"/>
              <a:t>Karşılaşma</a:t>
            </a:r>
          </a:p>
          <a:p>
            <a:r>
              <a:rPr lang="tr-TR" dirty="0" smtClean="0"/>
              <a:t>Tele</a:t>
            </a:r>
          </a:p>
          <a:p>
            <a:r>
              <a:rPr lang="tr-TR" dirty="0" smtClean="0"/>
              <a:t>Ortak bilinç, ortak bilinçdışı</a:t>
            </a:r>
          </a:p>
          <a:p>
            <a:r>
              <a:rPr lang="tr-TR" dirty="0" smtClean="0"/>
              <a:t>Rol</a:t>
            </a:r>
          </a:p>
          <a:p>
            <a:r>
              <a:rPr lang="tr-TR" dirty="0" smtClean="0"/>
              <a:t>Role karşı ego</a:t>
            </a:r>
          </a:p>
          <a:p>
            <a:r>
              <a:rPr lang="tr-TR" dirty="0" smtClean="0"/>
              <a:t>Rol değiştirme</a:t>
            </a:r>
            <a:endParaRPr lang="tr-T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84187"/>
          </a:xfrm>
          <a:noFill/>
        </p:spPr>
        <p:txBody>
          <a:bodyPr>
            <a:normAutofit fontScale="90000"/>
          </a:bodyPr>
          <a:lstStyle/>
          <a:p>
            <a:r>
              <a:rPr lang="tr-TR" sz="1600" smtClean="0">
                <a:effectLst/>
              </a:rPr>
              <a:t>Rol Gelişimi</a:t>
            </a:r>
            <a:r>
              <a:rPr lang="tr-TR" sz="4000" smtClean="0">
                <a:effectLst/>
              </a:rPr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tr-TR" smtClean="0">
              <a:effectLst/>
            </a:endParaRPr>
          </a:p>
        </p:txBody>
      </p:sp>
      <p:pic>
        <p:nvPicPr>
          <p:cNvPr id="16388" name="Picture 4" descr="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Spontanlığın (s faktörünün ) önemi çok büyüktür. Çocuğa doğmayı kimse öğretmez. </a:t>
            </a:r>
          </a:p>
          <a:p>
            <a:endParaRPr lang="tr-TR" dirty="0" smtClean="0"/>
          </a:p>
          <a:p>
            <a:r>
              <a:rPr lang="tr-TR" dirty="0" smtClean="0"/>
              <a:t>Bu gelişim faktörü epigenetik bir modeldir. Üstsel büyüme (exponential growth) şekli olan geometrik büyüme düzeni sözkonusudur. </a:t>
            </a:r>
          </a:p>
          <a:p>
            <a:endParaRPr lang="tr-TR" dirty="0" smtClean="0"/>
          </a:p>
          <a:p>
            <a:r>
              <a:rPr lang="tr-TR" dirty="0" smtClean="0"/>
              <a:t>Burada saptanan bazı özellikler psikodramatik, sosyometrik grup psikoterapisi tedavi modeli içinde incelikle yer alır.   </a:t>
            </a:r>
            <a:endParaRPr lang="tr-T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Ana karnı dönemi (Emriyoner dönem)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7467600" cy="4873752"/>
          </a:xfrm>
        </p:spPr>
        <p:txBody>
          <a:bodyPr>
            <a:normAutofit lnSpcReduction="10000"/>
          </a:bodyPr>
          <a:lstStyle/>
          <a:p>
            <a:r>
              <a:rPr lang="tr-TR" dirty="0" smtClean="0"/>
              <a:t>Çiftin hayali (psikodramatik rol)</a:t>
            </a:r>
          </a:p>
          <a:p>
            <a:endParaRPr lang="tr-TR" dirty="0" smtClean="0"/>
          </a:p>
          <a:p>
            <a:r>
              <a:rPr lang="tr-TR" dirty="0" smtClean="0"/>
              <a:t>Spermle ovumun buluşması (temas kuran rolü)</a:t>
            </a:r>
          </a:p>
          <a:p>
            <a:endParaRPr lang="tr-TR" dirty="0" smtClean="0"/>
          </a:p>
          <a:p>
            <a:r>
              <a:rPr lang="tr-TR" dirty="0" smtClean="0"/>
              <a:t>Paraziter rol (alıcı) umut, neşe (verici) </a:t>
            </a:r>
          </a:p>
          <a:p>
            <a:endParaRPr lang="tr-TR" dirty="0" smtClean="0"/>
          </a:p>
          <a:p>
            <a:r>
              <a:rPr lang="tr-TR" dirty="0" smtClean="0"/>
              <a:t>Kendisinden gelişen kese ve bunun içindeki sıvıda büyür. Bu sıvıda bolca su, biraz protein, fosfolipid, elektrolitler, daha sonra bebeğin idrarı vardır</a:t>
            </a:r>
          </a:p>
          <a:p>
            <a:endParaRPr lang="tr-TR" dirty="0" smtClean="0"/>
          </a:p>
          <a:p>
            <a:r>
              <a:rPr lang="tr-TR" dirty="0" smtClean="0"/>
              <a:t>Fiziksel (somatik) roller bu aşamada başlar (beslenen, uyuyan, tekmeleyen, işeyen, rüya gören)</a:t>
            </a:r>
            <a:endParaRPr lang="tr-T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Özel trafoblastlar annenin savunma mekanizmalarına karşı bebeği korur. </a:t>
            </a:r>
          </a:p>
          <a:p>
            <a:endParaRPr lang="tr-TR" dirty="0" smtClean="0"/>
          </a:p>
          <a:p>
            <a:r>
              <a:rPr lang="tr-TR" dirty="0" smtClean="0"/>
              <a:t>Kendisinden gelişen plasenta aracılığıyla anne kanından beslenir. </a:t>
            </a:r>
          </a:p>
          <a:p>
            <a:endParaRPr lang="tr-TR" dirty="0" smtClean="0"/>
          </a:p>
          <a:p>
            <a:r>
              <a:rPr lang="tr-TR" dirty="0" smtClean="0"/>
              <a:t>Ayrıca onun için düşünen bir “sosyal plasenta” onun için gelişmeye başlar. Ona beşik, oda hazırlanır. Grup psikoterapisinin kaynağı biraz da bu sosyal plasentadır. </a:t>
            </a:r>
          </a:p>
          <a:p>
            <a:endParaRPr lang="tr-TR" dirty="0" smtClean="0"/>
          </a:p>
          <a:p>
            <a:r>
              <a:rPr lang="tr-TR" dirty="0" smtClean="0"/>
              <a:t>Anne ile çocuk bu aşamada organik bir işlev birimi halindedir. İkisi beraberce doğum olayını hazırlar.   </a:t>
            </a:r>
            <a:endParaRPr lang="tr-T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err="1" smtClean="0"/>
              <a:t>Moreno’ya</a:t>
            </a:r>
            <a:r>
              <a:rPr lang="tr-TR" dirty="0" smtClean="0"/>
              <a:t> </a:t>
            </a:r>
            <a:r>
              <a:rPr lang="tr-TR" dirty="0" smtClean="0"/>
              <a:t>göre doğum olayı, insan yavrusunun erişmek istediği amaç ve zaferdir. </a:t>
            </a:r>
          </a:p>
          <a:p>
            <a:endParaRPr lang="tr-TR" dirty="0" smtClean="0"/>
          </a:p>
          <a:p>
            <a:r>
              <a:rPr lang="tr-TR" dirty="0" smtClean="0"/>
              <a:t>Otto Rank’ın doğum travmasındaki anksiyetenin nevroz oluşumundan sorumlu olduğu görüşüne katılmaz. </a:t>
            </a:r>
          </a:p>
          <a:p>
            <a:endParaRPr lang="tr-TR" dirty="0" smtClean="0"/>
          </a:p>
          <a:p>
            <a:r>
              <a:rPr lang="tr-TR" dirty="0" smtClean="0"/>
              <a:t>Moreno,  nevrozun gelişmesinde birinci derece sorumlu olarak spontanlığın kısıtlanmasını görür. </a:t>
            </a:r>
          </a:p>
          <a:p>
            <a:endParaRPr lang="tr-TR" dirty="0" smtClean="0"/>
          </a:p>
          <a:p>
            <a:r>
              <a:rPr lang="tr-TR" dirty="0" smtClean="0"/>
              <a:t>Ortak durum: (?) Doğum travması acaba spontanlık yeteneğinin kısıtlanması sonucu travmatik doğum mudur? </a:t>
            </a:r>
            <a:endParaRPr lang="tr-TR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Tartışılmayacak bir gerçek şudur ki , yeni doğandaki spontanlık yeteneği, rahim dışı yaşama geçişte çok büyük önem taşır. </a:t>
            </a:r>
          </a:p>
          <a:p>
            <a:endParaRPr lang="tr-TR" dirty="0" smtClean="0"/>
          </a:p>
          <a:p>
            <a:r>
              <a:rPr lang="tr-TR" dirty="0" smtClean="0"/>
              <a:t>Doğumla birlikte bebek paraziter rolden çözülüp somatik rollerine geçer (nefes alan, emen, dışkılayan, işeyen, hareket eden, üşüyen, acıkan)</a:t>
            </a:r>
            <a:endParaRPr lang="tr-TR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Birinci ruhsal evren </a:t>
            </a:r>
            <a:br>
              <a:rPr lang="tr-TR" dirty="0" smtClean="0"/>
            </a:br>
            <a:r>
              <a:rPr lang="tr-TR" dirty="0" smtClean="0"/>
              <a:t>1. alt aşama (herşey özdeş)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Bebek ilk 6 ay boyunca kendisi ile dış dünya arasındaki ayrımı yapamaz. Ayrışmamış bir evrendedir. </a:t>
            </a:r>
          </a:p>
          <a:p>
            <a:endParaRPr lang="tr-TR" dirty="0" smtClean="0"/>
          </a:p>
          <a:p>
            <a:r>
              <a:rPr lang="tr-TR" dirty="0" smtClean="0"/>
              <a:t>Ben-çocuk, sen-anneden, o-dünyadan ayrılmamıştır. </a:t>
            </a:r>
          </a:p>
          <a:p>
            <a:endParaRPr lang="tr-TR" dirty="0" smtClean="0"/>
          </a:p>
          <a:p>
            <a:r>
              <a:rPr lang="tr-TR" dirty="0" smtClean="0"/>
              <a:t>Kendisine ait şeylerle kendisini çevreleyen dünyayı karıştırır. </a:t>
            </a:r>
          </a:p>
          <a:p>
            <a:endParaRPr lang="tr-TR" dirty="0" smtClean="0"/>
          </a:p>
          <a:p>
            <a:r>
              <a:rPr lang="tr-TR" dirty="0" smtClean="0"/>
              <a:t>Başta anne olmak üzere tüm nesne ve insanlarla birlikte oluş içerisindedir:  Eş oluş, eş eylem, eş deneyim... </a:t>
            </a:r>
            <a:endParaRPr lang="tr-T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Üşüdüğünde, acıktığında ağlar; onu içsel mekanizmaları yönetir. </a:t>
            </a:r>
          </a:p>
          <a:p>
            <a:endParaRPr lang="tr-TR" dirty="0" smtClean="0"/>
          </a:p>
          <a:p>
            <a:r>
              <a:rPr lang="tr-TR" dirty="0" smtClean="0"/>
              <a:t>Dünya ise ona bakar, onu kavrar ve genişletir. </a:t>
            </a:r>
          </a:p>
          <a:p>
            <a:endParaRPr lang="tr-TR" dirty="0" smtClean="0"/>
          </a:p>
          <a:p>
            <a:r>
              <a:rPr lang="tr-TR" dirty="0" smtClean="0"/>
              <a:t>Kozmik beşiğinde çocuk dünya ile karışmıştır. </a:t>
            </a:r>
          </a:p>
          <a:p>
            <a:endParaRPr lang="tr-TR" dirty="0" smtClean="0"/>
          </a:p>
          <a:p>
            <a:r>
              <a:rPr lang="tr-TR" dirty="0" smtClean="0"/>
              <a:t>Bu aşamada sosyal plasenta olmasaydı çocuk yaşayamazdı. Sosyalliğimizin kaynağı da bu uzun bakım dönemidir. </a:t>
            </a:r>
            <a:endParaRPr lang="tr-T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Anne 6. bir duyu (tele) aracılığıyla bebeği en iyi anlayan, sezendir. </a:t>
            </a:r>
          </a:p>
          <a:p>
            <a:endParaRPr lang="tr-TR" dirty="0" smtClean="0"/>
          </a:p>
          <a:p>
            <a:r>
              <a:rPr lang="tr-TR" dirty="0" smtClean="0"/>
              <a:t>Anne başka koşullarda olsa  hastalık denecek kadar çocuğu takılıdır. Ona adanmıştır. </a:t>
            </a:r>
          </a:p>
          <a:p>
            <a:endParaRPr lang="tr-TR" dirty="0" smtClean="0"/>
          </a:p>
          <a:p>
            <a:r>
              <a:rPr lang="tr-TR" dirty="0" smtClean="0"/>
              <a:t>Anne çocuğun fiziksel ve ruhsal varoluşunu kılıf gibi sarar; onu kendi varlığıyla kundaklar.  </a:t>
            </a:r>
            <a:endParaRPr lang="tr-T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Mahler’e göre ilk bir ayda bir kabuk vardır. </a:t>
            </a:r>
          </a:p>
          <a:p>
            <a:endParaRPr lang="tr-TR" dirty="0" smtClean="0"/>
          </a:p>
          <a:p>
            <a:r>
              <a:rPr lang="tr-TR" dirty="0" smtClean="0"/>
              <a:t>Çocuğun dış dünyaya karşı tepki verecek yeterlilikte bir fiziksel organizasyonu yoktur. </a:t>
            </a:r>
          </a:p>
          <a:p>
            <a:endParaRPr lang="tr-TR" dirty="0" smtClean="0"/>
          </a:p>
          <a:p>
            <a:r>
              <a:rPr lang="tr-TR" dirty="0" smtClean="0"/>
              <a:t>Yok olma tehdidi altındadır. Winnicot, bu tehdide karşı tekrarlayan iyileşmelerden egonun doğduğunu söyler. </a:t>
            </a:r>
          </a:p>
          <a:p>
            <a:endParaRPr lang="tr-TR" dirty="0" smtClean="0"/>
          </a:p>
          <a:p>
            <a:r>
              <a:rPr lang="tr-TR" dirty="0" smtClean="0"/>
              <a:t>Okyanussal tüm güçlü duyumların kaynağı da bu dönemdir. </a:t>
            </a:r>
            <a:endParaRPr lang="tr-T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Rol kuramı deyince: ???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Çocuk kendi rollerinin farkında olmadan somatik rollerini gerçekleştirir. </a:t>
            </a:r>
          </a:p>
          <a:p>
            <a:endParaRPr lang="tr-TR" dirty="0" smtClean="0"/>
          </a:p>
          <a:p>
            <a:r>
              <a:rPr lang="tr-TR" dirty="0" smtClean="0"/>
              <a:t>Birinci ruhsal evrenin bütünleyici parçası annedir. </a:t>
            </a:r>
          </a:p>
          <a:p>
            <a:endParaRPr lang="tr-TR" dirty="0" smtClean="0"/>
          </a:p>
          <a:p>
            <a:r>
              <a:rPr lang="tr-TR" dirty="0" smtClean="0"/>
              <a:t>Eşleme tekniği kaynağını bu dönemden alır. Psikodramatik eş tıpkı anne gibi protagonistin içini okur. Dile getiremediklerini anlar. </a:t>
            </a:r>
            <a:endParaRPr lang="tr-T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Fonseca, bu alt döneme sembiyoz olarak adlandırdığı bir ara aşama katar. Anne ve çocuk birbiri olmadan olmaz gibidirler. Bu, ayrı oluşun fakedilişinin öncesidir. </a:t>
            </a:r>
          </a:p>
          <a:p>
            <a:endParaRPr lang="tr-TR" dirty="0" smtClean="0"/>
          </a:p>
          <a:p>
            <a:r>
              <a:rPr lang="tr-TR" dirty="0" smtClean="0"/>
              <a:t>Anne ile çocuk arasında duygusal bir kordon vardır. </a:t>
            </a:r>
          </a:p>
          <a:p>
            <a:endParaRPr lang="tr-TR" dirty="0" smtClean="0"/>
          </a:p>
          <a:p>
            <a:r>
              <a:rPr lang="tr-TR" dirty="0" smtClean="0"/>
              <a:t>Fiziksel/ somatik roller, yeni bir rol türüne geçişin öncüsüdür. Bu yeni rol psişik roldür.  </a:t>
            </a:r>
            <a:endParaRPr lang="tr-TR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İPG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285728"/>
            <a:ext cx="4929221" cy="6143668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Somatopsişik rolde iken etkileşim için gerekli olan ısınma süreçleri, bedene dağılmış bazı bölgeler üzerinde etkilerini gösterirler. </a:t>
            </a:r>
          </a:p>
          <a:p>
            <a:endParaRPr lang="tr-TR" dirty="0" smtClean="0"/>
          </a:p>
          <a:p>
            <a:r>
              <a:rPr lang="tr-TR" dirty="0" smtClean="0"/>
              <a:t>Süt çocuğunda ağız-anne memesi-süt, özel rolleri olan etkileşim bölgeleridir. </a:t>
            </a:r>
          </a:p>
          <a:p>
            <a:endParaRPr lang="tr-TR" dirty="0" smtClean="0"/>
          </a:p>
          <a:p>
            <a:r>
              <a:rPr lang="tr-TR" dirty="0" smtClean="0"/>
              <a:t>Isınma, emen çocuğun bu rolü yapması için sözü geçen bölgeleri işleve hazırlar. </a:t>
            </a:r>
          </a:p>
          <a:p>
            <a:endParaRPr lang="tr-TR" dirty="0" smtClean="0"/>
          </a:p>
          <a:p>
            <a:r>
              <a:rPr lang="tr-TR" dirty="0" smtClean="0"/>
              <a:t>Çocuğun ağız-meme başı-sütün oluşturduğu etkileşim bölgesine yoğunlaşması yoluyla süreç gerçekleşir. </a:t>
            </a:r>
            <a:endParaRPr lang="tr-TR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Isınma, spontan olarak, o andaki durumla ilgili rol davranışlarını harekete geçirir. </a:t>
            </a:r>
          </a:p>
          <a:p>
            <a:endParaRPr lang="tr-TR" dirty="0" smtClean="0"/>
          </a:p>
          <a:p>
            <a:r>
              <a:rPr lang="tr-TR" dirty="0" smtClean="0"/>
              <a:t>Bu örnekte çocuk emen, anne emziren rolüne girerler. </a:t>
            </a:r>
          </a:p>
          <a:p>
            <a:endParaRPr lang="tr-TR" dirty="0" smtClean="0"/>
          </a:p>
          <a:p>
            <a:r>
              <a:rPr lang="tr-TR" dirty="0" smtClean="0"/>
              <a:t>Anne ve çocuk o andaki duruma göre hareket eden, role özgü bir etkileşim birimi oluştururlar. </a:t>
            </a:r>
          </a:p>
          <a:p>
            <a:endParaRPr lang="tr-TR" dirty="0" smtClean="0"/>
          </a:p>
          <a:p>
            <a:r>
              <a:rPr lang="tr-TR" dirty="0" smtClean="0"/>
              <a:t>Sonuç olarak da çocuk ile anne, duruma göre karşılıklı belirli bir rol beklentisi içine giren unsurlar olurlar ve rol etkileşimi içine girerler.  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2. Alt aşama: herşey gerçek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Artık çocuk, kendisi ile diğer insan ve nesnelerin ayrılığını algılamaya başlar. </a:t>
            </a:r>
          </a:p>
          <a:p>
            <a:endParaRPr lang="tr-TR" dirty="0" smtClean="0"/>
          </a:p>
          <a:p>
            <a:r>
              <a:rPr lang="tr-TR" dirty="0" smtClean="0"/>
              <a:t>Ancak henüz gerçeklerle kurgu ve hayaller arasında ayrım yoktur. </a:t>
            </a:r>
          </a:p>
          <a:p>
            <a:endParaRPr lang="tr-TR" dirty="0" smtClean="0"/>
          </a:p>
          <a:p>
            <a:r>
              <a:rPr lang="tr-TR" dirty="0" smtClean="0"/>
              <a:t>Nesne (insan) ilişkileri kuramcıları bu noktaya çok önemli bir katkı sağlarlar: Çocuk hoşnutluk veren (iyi) uyaranlarla, hoşnutsuzluk veren (kötü) uyaranları aynı değil ayrı kaynaklar olarak algılar. Yani hemen koşan anne başka, bekleten anne (üvey anne) ona göre başkadır.  </a:t>
            </a:r>
            <a:endParaRPr lang="tr-TR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İP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64962" y="0"/>
            <a:ext cx="5635996" cy="6858000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Çocuğun zaman algısının da ruhsal olduğunu unutmayalım.</a:t>
            </a:r>
          </a:p>
          <a:p>
            <a:endParaRPr lang="tr-TR" dirty="0" smtClean="0"/>
          </a:p>
          <a:p>
            <a:r>
              <a:rPr lang="tr-TR" dirty="0" smtClean="0"/>
              <a:t>Çocuk artık bedeninin ayrı olduğunu anlar ve yabancı parçasına (anneye) odaklanmaya başlar. </a:t>
            </a:r>
          </a:p>
          <a:p>
            <a:endParaRPr lang="tr-TR" dirty="0" smtClean="0"/>
          </a:p>
          <a:p>
            <a:r>
              <a:rPr lang="tr-TR" dirty="0" smtClean="0"/>
              <a:t>Yakınlık ve uzaklığı algılar. </a:t>
            </a:r>
          </a:p>
          <a:p>
            <a:endParaRPr lang="tr-TR" dirty="0" smtClean="0"/>
          </a:p>
          <a:p>
            <a:r>
              <a:rPr lang="tr-TR" dirty="0" smtClean="0"/>
              <a:t>Aynadaki imgenin kendisi olduğunu farkeder. </a:t>
            </a:r>
          </a:p>
          <a:p>
            <a:endParaRPr lang="tr-TR" dirty="0" smtClean="0"/>
          </a:p>
          <a:p>
            <a:r>
              <a:rPr lang="tr-TR" dirty="0" smtClean="0"/>
              <a:t>Anne yüzü onun aynasıdır. 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Anneye ayrı bir güler. </a:t>
            </a:r>
          </a:p>
          <a:p>
            <a:endParaRPr lang="tr-TR" dirty="0" smtClean="0"/>
          </a:p>
          <a:p>
            <a:r>
              <a:rPr lang="tr-TR" dirty="0" smtClean="0"/>
              <a:t>Ben’in merkezliği dönemi yaşamdaki ilk zirvesini de bu dönemde yapar. </a:t>
            </a:r>
          </a:p>
          <a:p>
            <a:endParaRPr lang="tr-TR" dirty="0" smtClean="0"/>
          </a:p>
          <a:p>
            <a:r>
              <a:rPr lang="tr-TR" dirty="0" smtClean="0"/>
              <a:t>Fonseca burada iki alt aşama belirtir: Kendini farketme, seni farketme. </a:t>
            </a:r>
            <a:r>
              <a:rPr lang="tr-TR" smtClean="0"/>
              <a:t>Burada benin keşfi ile senin keşfi bir sürecin iki kutbudur. </a:t>
            </a:r>
            <a:endParaRPr lang="tr-TR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Çocuk anneyle ortak dikkat geliştirir. Yabancıları izler. </a:t>
            </a:r>
          </a:p>
          <a:p>
            <a:endParaRPr lang="tr-TR" dirty="0" smtClean="0"/>
          </a:p>
          <a:p>
            <a:r>
              <a:rPr lang="tr-TR" dirty="0" smtClean="0"/>
              <a:t>Ce e oyunu başlar. </a:t>
            </a:r>
          </a:p>
          <a:p>
            <a:endParaRPr lang="tr-TR" dirty="0" smtClean="0"/>
          </a:p>
          <a:p>
            <a:r>
              <a:rPr lang="tr-TR" dirty="0" smtClean="0"/>
              <a:t>Güneş onun için doğar, onun için batar.</a:t>
            </a:r>
          </a:p>
          <a:p>
            <a:endParaRPr lang="tr-TR" dirty="0" smtClean="0"/>
          </a:p>
          <a:p>
            <a:r>
              <a:rPr lang="tr-TR" dirty="0" smtClean="0"/>
              <a:t>Düşüp canı yanar, anne yok diye şaşırır. </a:t>
            </a:r>
          </a:p>
          <a:p>
            <a:endParaRPr lang="tr-TR" dirty="0" smtClean="0"/>
          </a:p>
          <a:p>
            <a:r>
              <a:rPr lang="tr-TR" dirty="0" smtClean="0"/>
              <a:t>Doyumun dışarıdan geldiğini anlamaya başlar.  </a:t>
            </a:r>
            <a:endParaRPr lang="tr-T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Rol deyince...</a:t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“Rotulo” (rulo)</a:t>
            </a:r>
          </a:p>
          <a:p>
            <a:endParaRPr lang="tr-TR" dirty="0" smtClean="0"/>
          </a:p>
          <a:p>
            <a:r>
              <a:rPr lang="tr-TR" dirty="0" smtClean="0"/>
              <a:t>Psikiyatri ile sosyal bilimler arasında köprü </a:t>
            </a:r>
          </a:p>
          <a:p>
            <a:endParaRPr lang="tr-TR" dirty="0" smtClean="0"/>
          </a:p>
          <a:p>
            <a:r>
              <a:rPr lang="tr-TR" dirty="0" smtClean="0"/>
              <a:t>1934 Ocak “Kim Sağ Çıkacak”</a:t>
            </a:r>
          </a:p>
          <a:p>
            <a:endParaRPr lang="tr-TR" dirty="0" smtClean="0"/>
          </a:p>
          <a:p>
            <a:r>
              <a:rPr lang="tr-TR" dirty="0" smtClean="0"/>
              <a:t>1934 Aralık G. Mead “Zihin, Öz ve Toplum”</a:t>
            </a:r>
          </a:p>
          <a:p>
            <a:endParaRPr lang="tr-TR" dirty="0" smtClean="0"/>
          </a:p>
          <a:p>
            <a:r>
              <a:rPr lang="tr-TR" dirty="0" smtClean="0"/>
              <a:t>Bir işlev kuramı, geniş, kozmik boyuta dek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Taklide başlar. </a:t>
            </a:r>
          </a:p>
          <a:p>
            <a:endParaRPr lang="tr-TR" dirty="0" smtClean="0"/>
          </a:p>
          <a:p>
            <a:r>
              <a:rPr lang="tr-TR" dirty="0" smtClean="0"/>
              <a:t>Bu dönem psikodramadaki iki temel tekniğin kaynağıdır: Aynalama ve iç konuşma. </a:t>
            </a:r>
            <a:endParaRPr lang="tr-TR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İkinci ruhsal evren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Bu dönemde gerçekle hayal alemi arasındaki ayrım gerçekleşir. </a:t>
            </a:r>
          </a:p>
          <a:p>
            <a:endParaRPr lang="tr-TR" dirty="0" smtClean="0"/>
          </a:p>
          <a:p>
            <a:r>
              <a:rPr lang="tr-TR" dirty="0" smtClean="0"/>
              <a:t>Bu ayrımla birlikte sosyal roller ile psikodramatik roller arasındaki ayrım ortaya çıkar. </a:t>
            </a:r>
          </a:p>
          <a:p>
            <a:endParaRPr lang="tr-TR" dirty="0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Psikodramatik roller konusunda Moreno’nun yazılarının değişik yerlerinde iki değişik tanım vardır. Bir tanımına göre psikodramatik roller hayal edilen gerçek ya da gerçekdışı şeylerin kişileşmesi olan rollerdir. Öcüler, hayaletler, Allah;  ya da “5 yıl sonra ne olmak istiyorsun?” sorusuna verdiğimiz yanıttaki roller. </a:t>
            </a:r>
          </a:p>
          <a:p>
            <a:endParaRPr lang="tr-TR" dirty="0" smtClean="0"/>
          </a:p>
          <a:p>
            <a:r>
              <a:rPr lang="tr-TR" dirty="0" smtClean="0"/>
              <a:t>Diğer tanıma göre ise psikodramatik roller tüm rollerimizin bize özgü görünüşleridir. Bireyin kişiliğinin damgası gibidirler. </a:t>
            </a:r>
            <a:endParaRPr lang="tr-TR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İlk tanım çığır açıcı bir özelliktedir. Burada “Hayal kuran insan” sözkonusudur. Homo imaginatus diyebilir miyiz?  </a:t>
            </a:r>
          </a:p>
          <a:p>
            <a:endParaRPr lang="tr-TR" dirty="0" smtClean="0"/>
          </a:p>
          <a:p>
            <a:r>
              <a:rPr lang="tr-TR" dirty="0" smtClean="0"/>
              <a:t>Bu alan aslında başlı başına bir araştırma alanıdır. </a:t>
            </a:r>
          </a:p>
          <a:p>
            <a:endParaRPr lang="tr-TR" dirty="0" smtClean="0"/>
          </a:p>
          <a:p>
            <a:r>
              <a:rPr lang="tr-TR" dirty="0" smtClean="0"/>
              <a:t>Burası psikodramadaki “artık gerçeklik” (surplus reality) tekniğinin kaynağıdır. Biz bu alan sayesinde ölmüşlerimizle karşılaşabilir, veda edebiliriz. Psikodrama sahnesinde  5 yıl sonrasına gidebiliriz.    </a:t>
            </a:r>
            <a:endParaRPr lang="tr-TR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İkinci ruhsal evren aşamasında çocuk artık diğerlerini iyice ayırdetmektedir. Önce “benle” “sen” arasında bir koridor ilişki oluşur (Fonseca) Sen’e aşırı sahip çıkıcı, tüm diğerlerini dışlayıcıdır. Tıpkı aşık gibidir. </a:t>
            </a:r>
          </a:p>
          <a:p>
            <a:endParaRPr lang="tr-TR" dirty="0" smtClean="0"/>
          </a:p>
          <a:p>
            <a:r>
              <a:rPr lang="tr-TR" dirty="0" smtClean="0"/>
              <a:t>Kendisini merkezde ve eşşiz görür. </a:t>
            </a:r>
          </a:p>
          <a:p>
            <a:endParaRPr lang="tr-TR" dirty="0" smtClean="0"/>
          </a:p>
          <a:p>
            <a:r>
              <a:rPr lang="tr-TR" dirty="0" smtClean="0"/>
              <a:t>Sonra 2.5- 4 yaş içinde rol değiştirebilmeye, onları oynayıp canlandırmaya başlar.  </a:t>
            </a:r>
            <a:endParaRPr lang="tr-TR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Kutunun kapağını açarken ağzını da açma ile başlayan süreçte daha sonra kutu olup kouşmaya başlar. </a:t>
            </a:r>
          </a:p>
          <a:p>
            <a:endParaRPr lang="tr-TR" dirty="0" smtClean="0"/>
          </a:p>
          <a:p>
            <a:r>
              <a:rPr lang="tr-TR" dirty="0" smtClean="0"/>
              <a:t>Kukla olur, hırsız olur, doktor olur, arkadaş olur. </a:t>
            </a:r>
          </a:p>
          <a:p>
            <a:endParaRPr lang="tr-TR" dirty="0" smtClean="0"/>
          </a:p>
          <a:p>
            <a:r>
              <a:rPr lang="tr-TR" dirty="0" smtClean="0"/>
              <a:t>Bir süre sonra kendisini ötekinin gözüyle görmeye başlar. </a:t>
            </a:r>
          </a:p>
          <a:p>
            <a:endParaRPr lang="tr-TR" dirty="0" smtClean="0"/>
          </a:p>
          <a:p>
            <a:r>
              <a:rPr lang="tr-TR" dirty="0" smtClean="0"/>
              <a:t>Bu dönemde iyi- kötü yarığının da kapanması beklenir. </a:t>
            </a:r>
            <a:endParaRPr lang="tr-TR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Çocuk yine bir alt aşama olarak üçgensel ilişkiye geçer. Artık onun seni olmadığınızı bir başka üçüncü olduğunukeşfeder. </a:t>
            </a:r>
          </a:p>
          <a:p>
            <a:endParaRPr lang="tr-TR" dirty="0" smtClean="0"/>
          </a:p>
          <a:p>
            <a:r>
              <a:rPr lang="tr-TR" dirty="0" smtClean="0"/>
              <a:t>Üçgendeki  ilişkinin doğasına da bağlı olarak bu yoksunlaşma iyi kötü bir çözüme ulaşır. </a:t>
            </a:r>
          </a:p>
          <a:p>
            <a:endParaRPr lang="tr-TR" dirty="0" smtClean="0"/>
          </a:p>
          <a:p>
            <a:r>
              <a:rPr lang="tr-TR" dirty="0" smtClean="0"/>
              <a:t>Gruplar, kardeşler, arkadaşlar sayesinde çocuk halkasal döneme girer. </a:t>
            </a:r>
          </a:p>
          <a:p>
            <a:endParaRPr lang="tr-TR" dirty="0" smtClean="0"/>
          </a:p>
          <a:p>
            <a:r>
              <a:rPr lang="tr-TR" dirty="0" smtClean="0"/>
              <a:t>Bu dönem rol değiştirme ve artık gerçeklik tekniklerinin kaynağıdır. </a:t>
            </a:r>
            <a:endParaRPr lang="tr-TR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Üçüncü ruhsal evren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Moreno burada artık aşkın rolleri üstlenen bir erişkinden, hatta biraz bir ermişten söz etmektedir. </a:t>
            </a:r>
          </a:p>
          <a:p>
            <a:endParaRPr lang="tr-TR" dirty="0" smtClean="0"/>
          </a:p>
          <a:p>
            <a:r>
              <a:rPr lang="tr-TR" dirty="0" smtClean="0"/>
              <a:t>Toplumla, doğayla, evrenle hatta yaratıcıyla rol değiştirebilen yaratıcı ve erdemli bireyden söz etmektedir. </a:t>
            </a:r>
          </a:p>
          <a:p>
            <a:endParaRPr lang="tr-TR" dirty="0" smtClean="0"/>
          </a:p>
          <a:p>
            <a:r>
              <a:rPr lang="tr-TR" dirty="0" smtClean="0"/>
              <a:t>“Kendimi ağacın yerine koyunca anladım ki ben yeryüzünün yıldızlara ulaşmak isteyen yanıyım” diyen Van Gogh gibi, ışık olduğunu hayal eden Einstein gibi...</a:t>
            </a:r>
            <a:endParaRPr lang="tr-TR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Bu sıçrayıştaki ara boşlukları doldurmak için Erikson ve Quidjk ve arkadaşlarına kısacık bir göz atalım. </a:t>
            </a:r>
            <a:endParaRPr lang="tr-TR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007051"/>
          </a:xfrm>
        </p:spPr>
        <p:txBody>
          <a:bodyPr/>
          <a:lstStyle/>
          <a:p>
            <a:r>
              <a:rPr lang="tr-TR" dirty="0" smtClean="0"/>
              <a:t>0-1  Yaş      Temel güven-güvensizlik</a:t>
            </a:r>
          </a:p>
          <a:p>
            <a:r>
              <a:rPr lang="tr-TR" dirty="0" smtClean="0"/>
              <a:t>1-2  Yaş      Özerklik – kuşku, utanç</a:t>
            </a:r>
          </a:p>
          <a:p>
            <a:r>
              <a:rPr lang="tr-TR" dirty="0" smtClean="0"/>
              <a:t>2-4  Yaş      Girişim- suçluluk duygusu</a:t>
            </a:r>
          </a:p>
          <a:p>
            <a:r>
              <a:rPr lang="tr-TR" dirty="0" smtClean="0"/>
              <a:t>4-8  Yaş      Çalışma – aşağılık duygusu</a:t>
            </a:r>
          </a:p>
          <a:p>
            <a:r>
              <a:rPr lang="tr-TR" dirty="0" smtClean="0"/>
              <a:t>8- 16  Yaş   Kimlik- karmaşa </a:t>
            </a:r>
          </a:p>
          <a:p>
            <a:r>
              <a:rPr lang="tr-TR" dirty="0" smtClean="0"/>
              <a:t>16-32 Yaş   Yakınlık – yalnızlık</a:t>
            </a:r>
          </a:p>
          <a:p>
            <a:r>
              <a:rPr lang="tr-TR" dirty="0" smtClean="0"/>
              <a:t>32-64 Yaş   Üretkenlik- kısırlık</a:t>
            </a:r>
          </a:p>
          <a:p>
            <a:r>
              <a:rPr lang="tr-TR" dirty="0" smtClean="0"/>
              <a:t>64- üstü      Benlik bütünlüğü – ölüm korkusu 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Genel Bakış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Rol Tanımı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TANIM: Rol, bir bireyin (hatta bir hayvanın),  özgül bir anda, başka insanlar ya da nesnelerin bulunduğu özgül bir duruma tepki/ yanıt verirken üstlendiği işlev biçimidir. </a:t>
            </a:r>
          </a:p>
          <a:p>
            <a:endParaRPr lang="tr-TR" dirty="0" smtClean="0"/>
          </a:p>
          <a:p>
            <a:r>
              <a:rPr lang="tr-TR" dirty="0" smtClean="0"/>
              <a:t>Sosyal roller sosyal boyutu, somatopsişik roller bedensel ve psikolojik boyutu, psikodramatik roller hayali boyutu, aşkın roller kozmik boyutu kapsar.   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İP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09737" y="1972469"/>
            <a:ext cx="5724525" cy="3543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Rol kategorileri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Somatik roller, psişik roller, sosyal roller, psikodramatik roller, aşkın roller </a:t>
            </a:r>
          </a:p>
          <a:p>
            <a:endParaRPr lang="tr-TR" dirty="0" smtClean="0"/>
          </a:p>
          <a:p>
            <a:r>
              <a:rPr lang="tr-TR" dirty="0" smtClean="0"/>
              <a:t>Örnek: </a:t>
            </a:r>
          </a:p>
          <a:p>
            <a:r>
              <a:rPr lang="tr-TR" dirty="0" smtClean="0"/>
              <a:t>Somatik rol: yiyen, bakan, seks yapan</a:t>
            </a:r>
          </a:p>
          <a:p>
            <a:r>
              <a:rPr lang="tr-TR" dirty="0" smtClean="0"/>
              <a:t>Psişik rol: yerken zevk alan, bakarken algılayan, aşık olan</a:t>
            </a:r>
          </a:p>
          <a:p>
            <a:r>
              <a:rPr lang="tr-TR" dirty="0" smtClean="0"/>
              <a:t>Sosyal rol: tüketen, gören, eş olan</a:t>
            </a:r>
          </a:p>
          <a:p>
            <a:r>
              <a:rPr lang="tr-TR" dirty="0" smtClean="0"/>
              <a:t>Psikodramatik rol: Boğaz’da balık yediğini hayal eden, rüyasında sevişen </a:t>
            </a:r>
          </a:p>
          <a:p>
            <a:r>
              <a:rPr lang="tr-TR" dirty="0" smtClean="0"/>
              <a:t>Aşkın rol: ilişki içinde yiyen, değerlendirerek bakan, geniş kapsamlı seven</a:t>
            </a:r>
            <a:endParaRPr lang="tr-TR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Rol kategorileri  (Dalmiro Bustos)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Birinci küme: Pasif, içe alıcı, bağımlı (anneyle ilişki)</a:t>
            </a:r>
          </a:p>
          <a:p>
            <a:endParaRPr lang="tr-TR" dirty="0" smtClean="0"/>
          </a:p>
          <a:p>
            <a:r>
              <a:rPr lang="tr-TR" dirty="0" smtClean="0"/>
              <a:t>İkinci küme: Aktif rollerin performansıyla ilgili: iş yapma, otonomi (babayla ilişki içinde öğrenilen)</a:t>
            </a:r>
          </a:p>
          <a:p>
            <a:endParaRPr lang="tr-TR" dirty="0" smtClean="0"/>
          </a:p>
          <a:p>
            <a:r>
              <a:rPr lang="tr-TR" dirty="0" smtClean="0"/>
              <a:t>Üçüncü küme: Yarışma, oynama, paylaşma: Sınır koyma, sahip olduklarını koruma, kendini agresyondan koruma da var (kardeşlik arkadaşlık içinde öğrenilen)</a:t>
            </a:r>
            <a:endParaRPr lang="tr-TR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Rol kategorileri (Avustralya grubu, max clayton, sue danıel)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Geriletici roller </a:t>
            </a:r>
          </a:p>
          <a:p>
            <a:endParaRPr lang="tr-TR" dirty="0" smtClean="0"/>
          </a:p>
          <a:p>
            <a:r>
              <a:rPr lang="tr-TR" dirty="0" smtClean="0"/>
              <a:t>Dondurucu roller</a:t>
            </a:r>
          </a:p>
          <a:p>
            <a:endParaRPr lang="tr-TR" dirty="0" smtClean="0"/>
          </a:p>
          <a:p>
            <a:r>
              <a:rPr lang="tr-TR" dirty="0" smtClean="0"/>
              <a:t>Başa çıkmaya yönelik roller</a:t>
            </a:r>
          </a:p>
          <a:p>
            <a:endParaRPr lang="tr-TR" dirty="0" smtClean="0"/>
          </a:p>
          <a:p>
            <a:r>
              <a:rPr lang="tr-TR" dirty="0" smtClean="0"/>
              <a:t>İlerletici roller </a:t>
            </a:r>
            <a:endParaRPr lang="tr-TR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Roller nasıl gelişir öğrenilir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Roller gelişimin her aşamasında düşünce, duygu ve davranışlar içine gömülür ve onların etrafında yer alır. </a:t>
            </a:r>
          </a:p>
          <a:p>
            <a:endParaRPr lang="tr-TR" dirty="0" smtClean="0"/>
          </a:p>
          <a:p>
            <a:r>
              <a:rPr lang="tr-TR" dirty="0" smtClean="0"/>
              <a:t>Bu nedenle biz rolün içeriğini yani duyguları, düşünceleri, eylemleri, eylem açlığını, dürtü ve arzuları araştırırken gelişimimiz boyunca kendiliğimizi dokuyan iplerin izini sürmek için bir yol izleriz. </a:t>
            </a:r>
          </a:p>
          <a:p>
            <a:endParaRPr lang="tr-TR" dirty="0" smtClean="0"/>
          </a:p>
          <a:p>
            <a:r>
              <a:rPr lang="tr-TR" dirty="0" smtClean="0"/>
              <a:t>Aşama aşama roller şekillenir ve oynanan rollerden kendiliğimiz doğar ve karmaşıklaşır.   </a:t>
            </a:r>
            <a:endParaRPr lang="tr-TR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Psikodramada bir rolü araştırırken derin bir rezonansa girer ve şimdiki zamandan yola çıkarak çocukluğa ulaşırız. Çocuk ergende, ergen ve çocuk yetişkinde gömülüdür. </a:t>
            </a:r>
          </a:p>
          <a:p>
            <a:endParaRPr lang="tr-TR" dirty="0" smtClean="0"/>
          </a:p>
          <a:p>
            <a:r>
              <a:rPr lang="tr-TR" dirty="0" smtClean="0"/>
              <a:t>Nörolojik yapımız bağlantı üzerine kuruludur. Roller çok duyumlu düzlemde öğrenmeyi taşır. </a:t>
            </a:r>
          </a:p>
          <a:p>
            <a:endParaRPr lang="tr-TR" dirty="0" smtClean="0"/>
          </a:p>
          <a:p>
            <a:r>
              <a:rPr lang="tr-TR" dirty="0" smtClean="0"/>
              <a:t>Bu çok duyumluluk bizden önce gelenlerin düşünce duygu ve davranışlarını da bizim kendilik sistemimize katar ki bunlar bizim bilinçaltımıza da şekil verir.   </a:t>
            </a:r>
            <a:endParaRPr lang="tr-TR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Rolü araştırdığımızda rolün içine gömülü olan duygu, düşünce ve davranışı da araştırmış oluruz. </a:t>
            </a:r>
          </a:p>
          <a:p>
            <a:endParaRPr lang="tr-TR" dirty="0" smtClean="0"/>
          </a:p>
          <a:p>
            <a:r>
              <a:rPr lang="tr-TR" dirty="0" smtClean="0"/>
              <a:t>Örneğin annemiz rolüne girdiğimizde, onun sadece duygularımızla algıladığımız parçaları değil, bizim bilinçdışımıza işlemiş parçalarını da oynarız. Onun gözyaşları bizim gözümüzden akar; sadece kendi yasımızı değil kuşakların da yasını aktaran bir farkındalıkla ağlarız.  </a:t>
            </a:r>
            <a:endParaRPr lang="tr-TR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Rol öğreniminde üç aşama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7467600" cy="4873752"/>
          </a:xfrm>
        </p:spPr>
        <p:txBody>
          <a:bodyPr>
            <a:normAutofit/>
          </a:bodyPr>
          <a:lstStyle/>
          <a:p>
            <a:r>
              <a:rPr lang="tr-TR" dirty="0" smtClean="0"/>
              <a:t>Rol alma: </a:t>
            </a:r>
          </a:p>
          <a:p>
            <a:endParaRPr lang="tr-TR" dirty="0" smtClean="0"/>
          </a:p>
          <a:p>
            <a:r>
              <a:rPr lang="tr-TR" dirty="0" smtClean="0"/>
              <a:t>Örnek alma kavramına en yakın olandır. Burada taklit ve öğrenme yoluyla dışımızda algıladığımız ve yaşadığımız şeyi örnek alma süreci ile rolü alırız. Bunun farkına da pek varmayız. </a:t>
            </a:r>
          </a:p>
          <a:p>
            <a:endParaRPr lang="tr-TR" dirty="0" smtClean="0"/>
          </a:p>
          <a:p>
            <a:r>
              <a:rPr lang="tr-TR" dirty="0" smtClean="0"/>
              <a:t>Bu bebeklikte başlar. Bize dokunulma konuşulma şekli beynimize gider ve bir bebekle nasıl birlikte olunduğunu öğreniriz. </a:t>
            </a:r>
            <a:endParaRPr lang="tr-TR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Benzer bir durumla karşılaştığımızda bu tarihsel bilgi yüzeye çıkar ve rol değiştirme aracılığıyla harekete geçer. </a:t>
            </a:r>
          </a:p>
          <a:p>
            <a:endParaRPr lang="tr-TR" dirty="0" smtClean="0"/>
          </a:p>
          <a:p>
            <a:r>
              <a:rPr lang="tr-TR" dirty="0" smtClean="0"/>
              <a:t>Bu, görünür bir neden olmasa da yaşam senaryolarını belli bir şekilde oynayışımızın nedenlerinden birisidir. </a:t>
            </a:r>
          </a:p>
          <a:p>
            <a:endParaRPr lang="tr-TR" dirty="0" smtClean="0"/>
          </a:p>
          <a:p>
            <a:r>
              <a:rPr lang="tr-TR" dirty="0" smtClean="0"/>
              <a:t>Rol alma, psikolojik ve duygusal bir harita olarak yeniden başvurulan bir beyin şablonu oluşturur. Rol alma, yaşamımız boyunca nasıl davrandığımızın kısmen bilinçdışı kısmını oluşturur. Farkındalığımız arttıkça kendi seçimlerimizi oynamaya başlarız.  </a:t>
            </a:r>
            <a:endParaRPr lang="tr-TR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Rol oynama: </a:t>
            </a:r>
          </a:p>
          <a:p>
            <a:endParaRPr lang="tr-TR" dirty="0" smtClean="0"/>
          </a:p>
          <a:p>
            <a:r>
              <a:rPr lang="tr-TR" dirty="0" smtClean="0"/>
              <a:t>Bu, rol yaşantısının daha bilinçli düzeyidir. Rolü oynadıkça doğal olarak onu kendi sahnemizde oynamaya başlarız. Artık bizimdir. </a:t>
            </a:r>
          </a:p>
          <a:p>
            <a:endParaRPr lang="tr-TR" dirty="0" smtClean="0"/>
          </a:p>
          <a:p>
            <a:r>
              <a:rPr lang="tr-TR" dirty="0" smtClean="0"/>
              <a:t>Ne yaptığımıza ilişkin bir algımız olur ve kendimizin parçalarının, oynadığımız role girişine izin vermeye başlarız. </a:t>
            </a:r>
            <a:endParaRPr lang="tr-T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Moreno’nun önemli bazı saptamaları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Rol sosyal dünyadan bireyin bilinçdışına girerek ona şekil ve düzen verir.</a:t>
            </a:r>
          </a:p>
          <a:p>
            <a:endParaRPr lang="tr-TR" dirty="0" smtClean="0"/>
          </a:p>
          <a:p>
            <a:r>
              <a:rPr lang="tr-TR" dirty="0" smtClean="0"/>
              <a:t> Roller kendilik oluşumundan önce başlar. </a:t>
            </a:r>
          </a:p>
          <a:p>
            <a:endParaRPr lang="tr-TR" dirty="0" smtClean="0"/>
          </a:p>
          <a:p>
            <a:r>
              <a:rPr lang="tr-TR" dirty="0" smtClean="0"/>
              <a:t>Ego olarak bilinen şeyin somut elle tutulur yanı, bireyin etrafındaki rol ilişkileri odak olacak şekilde onun işleme koyduğu rollerdir.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Rol yaratma: </a:t>
            </a:r>
          </a:p>
          <a:p>
            <a:endParaRPr lang="tr-TR" dirty="0" smtClean="0"/>
          </a:p>
          <a:p>
            <a:r>
              <a:rPr lang="tr-TR" dirty="0" smtClean="0"/>
              <a:t>Bu ilk iki aşama tamamen bütünleştiğinde gerçekleşmeye başlar. </a:t>
            </a:r>
          </a:p>
          <a:p>
            <a:endParaRPr lang="tr-TR" dirty="0" smtClean="0"/>
          </a:p>
          <a:p>
            <a:r>
              <a:rPr lang="tr-TR" dirty="0" smtClean="0"/>
              <a:t>Böylece özün en yaratıcı parçası rolü yeni ve eşsiz şekilde yeniden oluşturmaya başlar. </a:t>
            </a:r>
          </a:p>
          <a:p>
            <a:endParaRPr lang="tr-TR" dirty="0" smtClean="0"/>
          </a:p>
          <a:p>
            <a:r>
              <a:rPr lang="tr-TR" dirty="0" smtClean="0"/>
              <a:t>Picasso ustalaştıktan sonra bütün öğrendiklerini kenara atacak durumdadır artık. Kendi biricikliğinin yeni ve yüksek ölçüde kişisel olan vizyonuna geçer.    </a:t>
            </a:r>
            <a:endParaRPr lang="tr-TR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Roller yeterince öğrenilip yaşandığında, eskiyle yeni kaynaştığında, bu iki aşamanın güvenliliği içselleştiğinde kendi içsel boyutlarımızı yaşamanın cesaretini üstleniriz. </a:t>
            </a:r>
          </a:p>
          <a:p>
            <a:endParaRPr lang="tr-TR" dirty="0" smtClean="0"/>
          </a:p>
          <a:p>
            <a:r>
              <a:rPr lang="tr-TR" dirty="0" smtClean="0"/>
              <a:t>Yaşamımıza merakla atılırız. </a:t>
            </a:r>
          </a:p>
          <a:p>
            <a:endParaRPr lang="tr-TR" dirty="0" smtClean="0"/>
          </a:p>
          <a:p>
            <a:r>
              <a:rPr lang="tr-TR" dirty="0" smtClean="0"/>
              <a:t>Oyuncu artık karaktere daha önce hiç katılmamış olanı getirir. Bilineni bırakıp bilinmeyene yürür. </a:t>
            </a:r>
          </a:p>
          <a:p>
            <a:endParaRPr lang="tr-TR" dirty="0" smtClean="0"/>
          </a:p>
          <a:p>
            <a:r>
              <a:rPr lang="tr-TR" dirty="0" smtClean="0"/>
              <a:t>Artık rol yaratırız. </a:t>
            </a:r>
            <a:endParaRPr lang="tr-T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Özdeşlik matriksinde psişe ile çevre arasında bir </a:t>
            </a:r>
          </a:p>
          <a:p>
            <a:pPr>
              <a:buNone/>
            </a:pPr>
            <a:r>
              <a:rPr lang="tr-TR" dirty="0" smtClean="0"/>
              <a:t>ayrım yapılamaz, herşey birdir. Daha sonra somatik</a:t>
            </a:r>
          </a:p>
          <a:p>
            <a:pPr>
              <a:buNone/>
            </a:pPr>
            <a:r>
              <a:rPr lang="tr-TR" dirty="0" smtClean="0"/>
              <a:t>ve adından gelen psişik rollerle bebek bedenini </a:t>
            </a:r>
          </a:p>
          <a:p>
            <a:pPr>
              <a:buNone/>
            </a:pPr>
            <a:r>
              <a:rPr lang="tr-TR" dirty="0" smtClean="0"/>
              <a:t>deneyimler; sosyal roller topluluk dediğimiz şeyi </a:t>
            </a:r>
          </a:p>
          <a:p>
            <a:pPr>
              <a:buNone/>
            </a:pPr>
            <a:r>
              <a:rPr lang="tr-TR" dirty="0" smtClean="0"/>
              <a:t>yaratır. Beden, ruh ve topluluk da kendiliğin aracı </a:t>
            </a:r>
          </a:p>
          <a:p>
            <a:pPr>
              <a:buNone/>
            </a:pPr>
            <a:r>
              <a:rPr lang="tr-TR" dirty="0" smtClean="0"/>
              <a:t>parçalarıdır. 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Herkesin yaşamda belli rollerle davranması beklenir. Örneğin bir öğretmenin öğretmen gibi davranması, öğrencinin öğrenci gibi davranması gibi. </a:t>
            </a:r>
          </a:p>
          <a:p>
            <a:endParaRPr lang="tr-TR" dirty="0" smtClean="0"/>
          </a:p>
          <a:p>
            <a:r>
              <a:rPr lang="tr-TR" dirty="0" smtClean="0"/>
              <a:t>Ancak birey,  kendisine izin verilenden daha fazla rol somutlaştırma açlığı içindedir. </a:t>
            </a:r>
          </a:p>
          <a:p>
            <a:endParaRPr lang="tr-TR" dirty="0" smtClean="0"/>
          </a:p>
          <a:p>
            <a:r>
              <a:rPr lang="tr-TR" dirty="0" smtClean="0"/>
              <a:t>Aynı rolün çeşitlemelerini yapmak ister.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Genel bir kural olarak Roller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Az gelişmiş </a:t>
            </a:r>
          </a:p>
          <a:p>
            <a:endParaRPr lang="tr-TR" dirty="0" smtClean="0"/>
          </a:p>
          <a:p>
            <a:r>
              <a:rPr lang="tr-TR" dirty="0" smtClean="0"/>
              <a:t>Olağan gelişmiş</a:t>
            </a:r>
          </a:p>
          <a:p>
            <a:endParaRPr lang="tr-TR" dirty="0" smtClean="0"/>
          </a:p>
          <a:p>
            <a:r>
              <a:rPr lang="tr-TR" dirty="0" smtClean="0"/>
              <a:t>Aşırı gelişmiş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Cumb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261</TotalTime>
  <Words>2603</Words>
  <Application>Microsoft Office PowerPoint</Application>
  <PresentationFormat>Ekran Gösterisi (4:3)</PresentationFormat>
  <Paragraphs>344</Paragraphs>
  <Slides>61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61</vt:i4>
      </vt:variant>
    </vt:vector>
  </HeadingPairs>
  <TitlesOfParts>
    <vt:vector size="62" baseType="lpstr">
      <vt:lpstr>Cumba</vt:lpstr>
      <vt:lpstr>Rol Kuramı</vt:lpstr>
      <vt:lpstr>Moreno-Greenberg 1970  Psikodramanın Temel İlkeleri </vt:lpstr>
      <vt:lpstr>Rol kuramı deyince: ???</vt:lpstr>
      <vt:lpstr>Rol deyince... </vt:lpstr>
      <vt:lpstr>Rol Tanımı</vt:lpstr>
      <vt:lpstr>Moreno’nun önemli bazı saptamaları</vt:lpstr>
      <vt:lpstr>Slayt 7</vt:lpstr>
      <vt:lpstr>Slayt 8</vt:lpstr>
      <vt:lpstr>Genel bir kural olarak Roller </vt:lpstr>
      <vt:lpstr>Rol zaman içindeki gelişimine göre</vt:lpstr>
      <vt:lpstr>MORENONUN ARAŞTIRMALARı (doğmaca tiyatro, abd’deki çalışmalar Rol ölçümü:</vt:lpstr>
      <vt:lpstr>Rol testleri </vt:lpstr>
      <vt:lpstr>Rol testi sonuçları</vt:lpstr>
      <vt:lpstr>GELİŞİM KURAMI</vt:lpstr>
      <vt:lpstr>Sosyoemosyonel gelişim</vt:lpstr>
      <vt:lpstr>Slayt 16</vt:lpstr>
      <vt:lpstr>Slayt 17</vt:lpstr>
      <vt:lpstr>Slayt 18</vt:lpstr>
      <vt:lpstr>Rol gelişimi </vt:lpstr>
      <vt:lpstr>Rol Gelişimi </vt:lpstr>
      <vt:lpstr>Slayt 21</vt:lpstr>
      <vt:lpstr>Ana karnı dönemi (Emriyoner dönem)</vt:lpstr>
      <vt:lpstr>Slayt 23</vt:lpstr>
      <vt:lpstr>Slayt 24</vt:lpstr>
      <vt:lpstr>Slayt 25</vt:lpstr>
      <vt:lpstr>Birinci ruhsal evren  1. alt aşama (herşey özdeş)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Slayt 34</vt:lpstr>
      <vt:lpstr>2. Alt aşama: herşey gerçek</vt:lpstr>
      <vt:lpstr>Slayt 36</vt:lpstr>
      <vt:lpstr>Slayt 37</vt:lpstr>
      <vt:lpstr>Slayt 38</vt:lpstr>
      <vt:lpstr>Slayt 39</vt:lpstr>
      <vt:lpstr>Slayt 40</vt:lpstr>
      <vt:lpstr>İkinci ruhsal evren</vt:lpstr>
      <vt:lpstr>Slayt 42</vt:lpstr>
      <vt:lpstr>Slayt 43</vt:lpstr>
      <vt:lpstr>Slayt 44</vt:lpstr>
      <vt:lpstr>Slayt 45</vt:lpstr>
      <vt:lpstr>Slayt 46</vt:lpstr>
      <vt:lpstr>Üçüncü ruhsal evren</vt:lpstr>
      <vt:lpstr>Slayt 48</vt:lpstr>
      <vt:lpstr>Genel Bakış </vt:lpstr>
      <vt:lpstr>Slayt 50</vt:lpstr>
      <vt:lpstr>Rol kategorileri </vt:lpstr>
      <vt:lpstr>Rol kategorileri  (Dalmiro Bustos)</vt:lpstr>
      <vt:lpstr>Rol kategorileri (Avustralya grubu, max clayton, sue danıel)</vt:lpstr>
      <vt:lpstr>Roller nasıl gelişir öğrenilir</vt:lpstr>
      <vt:lpstr>Slayt 55</vt:lpstr>
      <vt:lpstr>Slayt 56</vt:lpstr>
      <vt:lpstr>Rol öğreniminde üç aşama</vt:lpstr>
      <vt:lpstr>Slayt 58</vt:lpstr>
      <vt:lpstr>Slayt 59</vt:lpstr>
      <vt:lpstr>Slayt 60</vt:lpstr>
      <vt:lpstr>Slayt 61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 Kuramı</dc:title>
  <cp:lastModifiedBy>İnci</cp:lastModifiedBy>
  <cp:revision>41</cp:revision>
  <dcterms:modified xsi:type="dcterms:W3CDTF">2013-01-04T21:55:46Z</dcterms:modified>
</cp:coreProperties>
</file>