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5" r:id="rId3"/>
    <p:sldId id="345" r:id="rId4"/>
    <p:sldId id="287" r:id="rId5"/>
    <p:sldId id="346" r:id="rId6"/>
    <p:sldId id="398" r:id="rId7"/>
    <p:sldId id="399" r:id="rId8"/>
    <p:sldId id="400" r:id="rId9"/>
    <p:sldId id="401" r:id="rId10"/>
    <p:sldId id="402" r:id="rId11"/>
    <p:sldId id="337" r:id="rId12"/>
    <p:sldId id="262" r:id="rId13"/>
    <p:sldId id="266" r:id="rId14"/>
    <p:sldId id="268" r:id="rId15"/>
    <p:sldId id="261" r:id="rId16"/>
    <p:sldId id="379" r:id="rId17"/>
    <p:sldId id="378" r:id="rId18"/>
    <p:sldId id="347" r:id="rId19"/>
    <p:sldId id="338" r:id="rId20"/>
    <p:sldId id="258" r:id="rId21"/>
    <p:sldId id="260" r:id="rId22"/>
    <p:sldId id="259" r:id="rId23"/>
    <p:sldId id="270" r:id="rId24"/>
    <p:sldId id="257" r:id="rId25"/>
    <p:sldId id="339" r:id="rId26"/>
    <p:sldId id="272" r:id="rId27"/>
    <p:sldId id="275" r:id="rId28"/>
    <p:sldId id="271" r:id="rId29"/>
    <p:sldId id="274" r:id="rId30"/>
    <p:sldId id="340" r:id="rId31"/>
    <p:sldId id="341" r:id="rId32"/>
    <p:sldId id="382" r:id="rId33"/>
    <p:sldId id="383" r:id="rId34"/>
    <p:sldId id="380" r:id="rId35"/>
    <p:sldId id="300" r:id="rId36"/>
    <p:sldId id="381" r:id="rId37"/>
    <p:sldId id="303" r:id="rId38"/>
    <p:sldId id="276" r:id="rId39"/>
    <p:sldId id="280" r:id="rId40"/>
    <p:sldId id="384" r:id="rId41"/>
    <p:sldId id="294" r:id="rId42"/>
    <p:sldId id="302" r:id="rId43"/>
    <p:sldId id="385" r:id="rId44"/>
    <p:sldId id="386" r:id="rId45"/>
    <p:sldId id="309" r:id="rId46"/>
    <p:sldId id="387" r:id="rId47"/>
    <p:sldId id="388" r:id="rId48"/>
    <p:sldId id="307" r:id="rId49"/>
    <p:sldId id="389" r:id="rId50"/>
    <p:sldId id="312" r:id="rId51"/>
    <p:sldId id="313" r:id="rId52"/>
    <p:sldId id="390" r:id="rId53"/>
    <p:sldId id="316" r:id="rId54"/>
    <p:sldId id="318" r:id="rId55"/>
    <p:sldId id="395" r:id="rId56"/>
    <p:sldId id="348" r:id="rId57"/>
    <p:sldId id="391" r:id="rId58"/>
    <p:sldId id="396" r:id="rId59"/>
    <p:sldId id="322" r:id="rId60"/>
    <p:sldId id="349" r:id="rId61"/>
    <p:sldId id="392" r:id="rId62"/>
    <p:sldId id="325" r:id="rId63"/>
    <p:sldId id="350" r:id="rId64"/>
    <p:sldId id="351" r:id="rId65"/>
    <p:sldId id="334" r:id="rId66"/>
    <p:sldId id="352" r:id="rId67"/>
    <p:sldId id="353" r:id="rId68"/>
    <p:sldId id="354" r:id="rId69"/>
    <p:sldId id="355" r:id="rId70"/>
    <p:sldId id="330" r:id="rId71"/>
    <p:sldId id="332" r:id="rId72"/>
    <p:sldId id="331" r:id="rId73"/>
    <p:sldId id="328" r:id="rId74"/>
    <p:sldId id="397" r:id="rId75"/>
    <p:sldId id="356" r:id="rId76"/>
    <p:sldId id="393" r:id="rId77"/>
    <p:sldId id="394" r:id="rId78"/>
    <p:sldId id="357" r:id="rId79"/>
    <p:sldId id="358" r:id="rId80"/>
    <p:sldId id="359" r:id="rId81"/>
    <p:sldId id="365" r:id="rId82"/>
    <p:sldId id="363" r:id="rId83"/>
    <p:sldId id="333" r:id="rId84"/>
    <p:sldId id="366" r:id="rId85"/>
    <p:sldId id="364" r:id="rId86"/>
    <p:sldId id="367" r:id="rId87"/>
    <p:sldId id="368" r:id="rId88"/>
    <p:sldId id="369" r:id="rId89"/>
    <p:sldId id="371" r:id="rId90"/>
    <p:sldId id="372" r:id="rId91"/>
    <p:sldId id="373" r:id="rId92"/>
    <p:sldId id="374" r:id="rId93"/>
    <p:sldId id="376" r:id="rId9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44" autoAdjust="0"/>
    <p:restoredTop sz="96893" autoAdjust="0"/>
  </p:normalViewPr>
  <p:slideViewPr>
    <p:cSldViewPr>
      <p:cViewPr varScale="1">
        <p:scale>
          <a:sx n="67" d="100"/>
          <a:sy n="67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png"/><Relationship Id="rId4" Type="http://schemas.openxmlformats.org/officeDocument/2006/relationships/image" Target="../media/image8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KAIROS KRONOSA KARŞI</a:t>
            </a:r>
            <a:endParaRPr lang="en-US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İnci Doğaner</a:t>
            </a:r>
          </a:p>
          <a:p>
            <a:r>
              <a:rPr lang="tr-TR" dirty="0" smtClean="0"/>
              <a:t>I. İzmir </a:t>
            </a:r>
            <a:r>
              <a:rPr lang="tr-TR" dirty="0" err="1" smtClean="0"/>
              <a:t>Psikodrama</a:t>
            </a:r>
            <a:r>
              <a:rPr lang="tr-TR" dirty="0" smtClean="0"/>
              <a:t> Günleri  </a:t>
            </a:r>
          </a:p>
          <a:p>
            <a:r>
              <a:rPr lang="tr-TR" dirty="0" smtClean="0"/>
              <a:t>20-21 Şubat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83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ebpersonelleri.net/images/haberler/5_eylul_gunluk_burc_yorumlari_astroloji_uzmani_yorumluyor_h15675_da6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5953125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439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Mitler, metaforlar, kozmolojiler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5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hayatakarken.com/wp-content/uploads/2011/12/cahillik-ve-a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60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hinduwebsite.com/hinduism/images/tribaltradi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799288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ncrypted-tbn1.gstatic.com/images?q=tbn:ANd9GcQANfDwVNcpti75uJUjUDlptke0IV3YSjoC_0nXqIfZJvL4TSV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56084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9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timg.com/vi/1uo7mfaIOfk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848872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31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tr-TR" sz="2000" dirty="0" smtClean="0"/>
              <a:t>Charles </a:t>
            </a:r>
            <a:r>
              <a:rPr lang="tr-TR" sz="2000" dirty="0" err="1" smtClean="0"/>
              <a:t>Frizzel</a:t>
            </a:r>
            <a:endParaRPr lang="en-US" sz="2000" dirty="0"/>
          </a:p>
        </p:txBody>
      </p:sp>
      <p:pic>
        <p:nvPicPr>
          <p:cNvPr id="3" name="Picture 2" descr="&quot;Vision Quest&quot; Charles Frizzell: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712879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57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tr-TR" sz="2000" dirty="0" smtClean="0"/>
              <a:t>Charles </a:t>
            </a:r>
            <a:r>
              <a:rPr lang="tr-TR" sz="2000" dirty="0" err="1" smtClean="0"/>
              <a:t>Frizzel</a:t>
            </a:r>
            <a:endParaRPr lang="en-US" sz="2000" dirty="0"/>
          </a:p>
        </p:txBody>
      </p:sp>
      <p:pic>
        <p:nvPicPr>
          <p:cNvPr id="3" name="Picture 2" descr="https://wrathofzombie.files.wordpress.com/2015/08/shaman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1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Durak: Eski Türk Kozmolojisi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56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Zaman nedir?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Hareket 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159031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encrypted-tbn0.gstatic.com/images?q=tbn:ANd9GcT34qvTJWMHTUTi1K2J7IEU6OmLQXDDZHo4Zecmg3p1pPLhrBN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5040"/>
            <a:ext cx="684076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08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turkcetarih.com/wp-content/uploads/2015/09/%C3%87ark%C4%B1felek-Swastik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712968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150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encrypted-tbn0.gstatic.com/images?q=tbn:ANd9GcQee3T7a3-C4SfEk_A6IQPbgb1rWfdaLTi76cS-wkM41eUc4Tl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856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upload.wikimedia.org/wikipedia/tr/thumb/8/88/Turktakvim1.jpg/304px-Turktakvim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5544616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506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www.gercekedebiyat.com/ckfinder/userfiles/images/TEN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64896" cy="5904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492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3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Durak: Mayalar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dn1.tipeez.com/Cms/News/6/5/6456/1056403_12968416077730841384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84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1.bp.blogspot.com/-0ideozLk36I/T16ENkCqKbI/AAAAAAAABPA/TDNTrtgrxfU/s1600/paskalya-adasi-heykelleri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36625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3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mages.beyazgazete.com/haber/2012/10/25/20121025_mayalar-dan-kiyamet-aciklama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655272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5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g.sondakika.com/haber/743/mayalar-asirlar-sonra-medyanin-yogun-gundeminde-4195743_3155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4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www.nmij.jp/english/library/units/time/img/history_e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65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 Durak Ege’nin İki Yakası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Proto-genos</a:t>
            </a:r>
            <a:r>
              <a:rPr lang="tr-TR" dirty="0" smtClean="0"/>
              <a:t> </a:t>
            </a:r>
            <a:r>
              <a:rPr lang="tr-TR" dirty="0" err="1" smtClean="0"/>
              <a:t>Chronos</a:t>
            </a:r>
            <a:r>
              <a:rPr lang="tr-TR" dirty="0" smtClean="0"/>
              <a:t> </a:t>
            </a:r>
          </a:p>
          <a:p>
            <a:r>
              <a:rPr lang="tr-TR" dirty="0" smtClean="0"/>
              <a:t>Titan </a:t>
            </a:r>
            <a:r>
              <a:rPr lang="tr-TR" dirty="0" err="1" smtClean="0"/>
              <a:t>Kronus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9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lesbeyondbelief.com/images/gaia-family-tre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505700" cy="6126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90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tr-TR" sz="2700" b="1" dirty="0" err="1"/>
              <a:t>Yubari</a:t>
            </a:r>
            <a:r>
              <a:rPr lang="tr-TR" sz="2700" b="1" dirty="0"/>
              <a:t> </a:t>
            </a:r>
            <a:r>
              <a:rPr lang="tr-TR" sz="2700" b="1" dirty="0" err="1"/>
              <a:t>Gogo</a:t>
            </a:r>
            <a:r>
              <a:rPr lang="tr-TR" sz="2700" b="1" dirty="0"/>
              <a:t>, 2013; 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 descr="http://th08.deviantart.net/fs70/PRE/i/2013/321/5/1/chronos_and_ananke_by_yubarigogo-d6ukj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66247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6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tr-TR" sz="2700" b="1" dirty="0" err="1"/>
              <a:t>Fascione</a:t>
            </a:r>
            <a:r>
              <a:rPr lang="tr-TR" sz="2700" b="1" dirty="0"/>
              <a:t> </a:t>
            </a:r>
            <a:r>
              <a:rPr lang="tr-TR" sz="2700" b="1" dirty="0" err="1"/>
              <a:t>Margherita</a:t>
            </a:r>
            <a:r>
              <a:rPr lang="tr-TR" sz="2700" b="1" dirty="0"/>
              <a:t>, </a:t>
            </a:r>
            <a:r>
              <a:rPr lang="tr-TR" sz="2700" b="1" dirty="0" err="1"/>
              <a:t>Ananke</a:t>
            </a:r>
            <a:r>
              <a:rPr lang="tr-TR" sz="2700" b="1" dirty="0"/>
              <a:t> </a:t>
            </a:r>
            <a:r>
              <a:rPr lang="tr-TR" sz="2700" b="1" dirty="0" smtClean="0"/>
              <a:t>2002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6" descr="http://www.artmajeur.com/files/margherita/images/artworks/650x650/58501_ananke-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76672"/>
            <a:ext cx="8288089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74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Autofit/>
          </a:bodyPr>
          <a:lstStyle/>
          <a:p>
            <a:r>
              <a:rPr lang="tr-TR" sz="2400" b="1" dirty="0" err="1"/>
              <a:t>Modena</a:t>
            </a:r>
            <a:r>
              <a:rPr lang="tr-TR" sz="2400" b="1" dirty="0"/>
              <a:t> Müzesi, 2.yy </a:t>
            </a:r>
            <a:r>
              <a:rPr lang="tr-TR" sz="2400" b="1" dirty="0" err="1" smtClean="0"/>
              <a:t>Greko-romen</a:t>
            </a:r>
            <a:r>
              <a:rPr lang="tr-TR" sz="2400" b="1" dirty="0" smtClean="0"/>
              <a:t> </a:t>
            </a:r>
            <a:r>
              <a:rPr lang="tr-TR" sz="2400" b="1" dirty="0"/>
              <a:t>kabartma 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3" name="Picture 2" descr="http://www.crystalinks.com/cronus.serp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860" y="836712"/>
            <a:ext cx="662473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34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buzzle.com/images/history/mythology/greek-gods-and-goddesses/eros/primordial-er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7569"/>
            <a:ext cx="468052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11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/>
          </a:bodyPr>
          <a:lstStyle/>
          <a:p>
            <a:r>
              <a:rPr lang="tr-TR" sz="2400" b="1" dirty="0" err="1"/>
              <a:t>Jacob</a:t>
            </a:r>
            <a:r>
              <a:rPr lang="tr-TR" sz="2400" b="1" dirty="0"/>
              <a:t> </a:t>
            </a:r>
            <a:r>
              <a:rPr lang="tr-TR" sz="2400" b="1" dirty="0" err="1"/>
              <a:t>Bryant</a:t>
            </a:r>
            <a:r>
              <a:rPr lang="tr-TR" sz="2400" b="1" dirty="0"/>
              <a:t> </a:t>
            </a:r>
            <a:r>
              <a:rPr lang="tr-TR" sz="2400" b="1" dirty="0" err="1"/>
              <a:t>Orphic</a:t>
            </a:r>
            <a:r>
              <a:rPr lang="tr-TR" sz="2400" b="1" dirty="0"/>
              <a:t> </a:t>
            </a:r>
            <a:r>
              <a:rPr lang="tr-TR" sz="2400" b="1" dirty="0" err="1"/>
              <a:t>Egg</a:t>
            </a:r>
            <a:r>
              <a:rPr lang="tr-TR" sz="2400" b="1" dirty="0"/>
              <a:t>, 1774 </a:t>
            </a:r>
            <a:endParaRPr lang="en-US" sz="2400" dirty="0"/>
          </a:p>
        </p:txBody>
      </p:sp>
      <p:pic>
        <p:nvPicPr>
          <p:cNvPr id="3" name="Picture 2" descr="https://upload.wikimedia.org/wikipedia/commons/3/3c/Orphic-eg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184576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5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lesbeyondbelief.com/images/the-titans-family-tree-genealogy-vv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067675" cy="522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49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www.infobarrel.com/media/image/1370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162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th07.deviantart.net/fs71/300W/f/2011/004/f/b/the_creation_by_genzoman-d36eyeu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752528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941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sepetjian.files.wordpress.com/2012/06/spoli.jpg?w=5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669674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9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tr-TR" sz="2400" b="1" dirty="0"/>
              <a:t>Giorgio </a:t>
            </a:r>
            <a:r>
              <a:rPr lang="tr-TR" sz="2400" b="1" dirty="0" err="1"/>
              <a:t>Vasari</a:t>
            </a:r>
            <a:r>
              <a:rPr lang="tr-TR" sz="2400" b="1" dirty="0"/>
              <a:t> Ve </a:t>
            </a:r>
            <a:r>
              <a:rPr lang="tr-TR" sz="2400" b="1" dirty="0" err="1"/>
              <a:t>Cristofano</a:t>
            </a:r>
            <a:r>
              <a:rPr lang="tr-TR" sz="2400" b="1" dirty="0"/>
              <a:t> </a:t>
            </a:r>
            <a:r>
              <a:rPr lang="tr-TR" sz="2400" b="1" dirty="0" err="1"/>
              <a:t>Gherardi</a:t>
            </a:r>
            <a:r>
              <a:rPr lang="tr-TR" sz="2400" b="1" dirty="0"/>
              <a:t> 1560 </a:t>
            </a:r>
            <a:endParaRPr lang="en-US" sz="2400" dirty="0"/>
          </a:p>
        </p:txBody>
      </p:sp>
      <p:pic>
        <p:nvPicPr>
          <p:cNvPr id="3" name="Picture 2" descr="http://jungcurrents.com/wp-content/uploads/2011/04/myth-cronus-1550-vas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849694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15290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quintessentialpublications.com/twyman/wp-content/uploads/uran_vs_cr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2088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85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orig01.deviantart.net/4c35/f/2010/114/6/7/chronos_2008_by_pyro_artwo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60648"/>
            <a:ext cx="469852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28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tr-TR" sz="2400" dirty="0" err="1" smtClean="0"/>
              <a:t>Hans</a:t>
            </a:r>
            <a:r>
              <a:rPr lang="tr-TR" sz="2400" dirty="0" smtClean="0"/>
              <a:t> </a:t>
            </a:r>
            <a:r>
              <a:rPr lang="tr-TR" sz="2400" dirty="0" err="1" smtClean="0"/>
              <a:t>Latt</a:t>
            </a:r>
            <a:r>
              <a:rPr lang="tr-TR" sz="2400" dirty="0" smtClean="0"/>
              <a:t>, 1904</a:t>
            </a:r>
            <a:endParaRPr lang="en-US" sz="2400" dirty="0"/>
          </a:p>
        </p:txBody>
      </p:sp>
      <p:pic>
        <p:nvPicPr>
          <p:cNvPr id="3" name="Resim 2" descr="https://upload.wikimedia.org/wikipedia/commons/d/d2/Chronos,sleeping_on_Wolff_grave-ME_fe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20688"/>
            <a:ext cx="4320480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12955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tr-TR" sz="2400" b="1" dirty="0"/>
              <a:t>Franz </a:t>
            </a:r>
            <a:r>
              <a:rPr lang="tr-TR" sz="2400" b="1" dirty="0" err="1"/>
              <a:t>Ignaz</a:t>
            </a:r>
            <a:r>
              <a:rPr lang="tr-TR" sz="2400" b="1" dirty="0"/>
              <a:t> </a:t>
            </a:r>
            <a:r>
              <a:rPr lang="tr-TR" sz="2400" b="1" dirty="0" err="1"/>
              <a:t>Günter</a:t>
            </a:r>
            <a:r>
              <a:rPr lang="tr-TR" sz="2400" b="1" dirty="0"/>
              <a:t>, 1765- </a:t>
            </a:r>
            <a:r>
              <a:rPr lang="tr-TR" sz="2400" b="1" dirty="0" smtClean="0"/>
              <a:t>70</a:t>
            </a:r>
            <a:r>
              <a:rPr lang="tr-TR" sz="2400" dirty="0" smtClean="0"/>
              <a:t> </a:t>
            </a:r>
            <a:endParaRPr lang="en-US" sz="2400" dirty="0"/>
          </a:p>
        </p:txBody>
      </p:sp>
      <p:pic>
        <p:nvPicPr>
          <p:cNvPr id="3" name="Picture 2" descr="http://www.wga.hu/art/g/gunther/chron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692695"/>
            <a:ext cx="5328592" cy="590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6944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michaelwhelan.com/wp-content/uploads/chron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2656"/>
            <a:ext cx="4392488" cy="626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6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tr-TR" sz="2400" b="1" dirty="0" err="1" smtClean="0"/>
              <a:t>Francisca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Goya</a:t>
            </a:r>
            <a:r>
              <a:rPr lang="tr-TR" sz="2400" b="1" dirty="0" smtClean="0"/>
              <a:t> 1821-23</a:t>
            </a:r>
            <a:endParaRPr lang="en-US" sz="2400" b="1" dirty="0"/>
          </a:p>
        </p:txBody>
      </p:sp>
      <p:pic>
        <p:nvPicPr>
          <p:cNvPr id="3" name="Resim 2" descr="http://www.maksatbilgi.com/wp-content/uploads/2014/09/Kronos-titan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92696"/>
            <a:ext cx="3096344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2920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tr-TR" sz="2400" b="1" dirty="0" err="1"/>
              <a:t>Chronos</a:t>
            </a:r>
            <a:r>
              <a:rPr lang="tr-TR" sz="2400" b="1" dirty="0"/>
              <a:t> eden-saga.com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3" name="Resim 2" descr="http://eden-saga.com/wp-content/uploads/titans-cronos-devorant-ses-enfants-543p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6672"/>
            <a:ext cx="5544616" cy="60486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6481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orig14.deviantart.net/71c6/f/2015/030/f/c/zeus___god_of_thunder__by_jimmykatz-d8fys9w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00800" cy="3888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225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tr-TR" sz="2400" dirty="0" smtClean="0"/>
              <a:t>James </a:t>
            </a:r>
            <a:r>
              <a:rPr lang="tr-TR" sz="2400" dirty="0" err="1" smtClean="0"/>
              <a:t>Deyton</a:t>
            </a:r>
            <a:endParaRPr lang="en-US" sz="2400" dirty="0"/>
          </a:p>
        </p:txBody>
      </p:sp>
      <p:pic>
        <p:nvPicPr>
          <p:cNvPr id="3" name="Picture 2" descr="http://t05.deviantart.net/aGlv13qbPBfAgDKrnG_c1C5gMMs=/fit-in/150x150/filters:no_upscale():origin()/pre11/2e67/th/pre/f/2012/294/7/d/thunderbolt_of_zeus_by_jamesdenton-d5iikv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92696"/>
            <a:ext cx="554461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29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unbooklets.com/sitebuildercontent/sitebuilderpictures/Christ-w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30172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dersalani.com/wp-content/uploads/2014/06/Medine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94074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07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caerusartresidency.files.wordpress.com/2012/06/caerus.jpg?w=63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40"/>
            <a:ext cx="4680519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230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s-media-cache-ak0.pinimg.com/736x/28/d2/5c/28d25c38fe7f68817ea6afd9c09ee8d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260648"/>
            <a:ext cx="5760720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23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tr-TR" sz="2400" dirty="0" err="1"/>
              <a:t>Francesco</a:t>
            </a:r>
            <a:r>
              <a:rPr lang="tr-TR" sz="2400" dirty="0"/>
              <a:t> </a:t>
            </a:r>
            <a:r>
              <a:rPr lang="tr-TR" sz="2400" dirty="0" err="1" smtClean="0"/>
              <a:t>Salviati</a:t>
            </a:r>
            <a:r>
              <a:rPr lang="tr-TR" sz="2400" dirty="0" smtClean="0"/>
              <a:t>, 16.yy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3" name="Resim 2" descr="https://upload.wikimedia.org/wikipedia/commons/thumb/0/02/Francesco_Salviati_005.jpg/800px-Francesco_Salviati_00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36712"/>
            <a:ext cx="4032488" cy="5504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16507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thrillblender.com/wp-content/uploads/2015/09/pics-taken-at-the-right-moment-6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5760640" cy="6192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62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yababoon.com/wp-content/uploads/2012/01/pics-at-right-mom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55406"/>
            <a:ext cx="756084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33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2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Dördüncü Durağımız: </a:t>
            </a:r>
            <a:r>
              <a:rPr lang="tr-TR" dirty="0" err="1" smtClean="0"/>
              <a:t>Aion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3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tr-TR" sz="2400" dirty="0" smtClean="0"/>
              <a:t>Roma mozaiği 3 yy </a:t>
            </a:r>
            <a:endParaRPr lang="en-US" sz="2400" dirty="0"/>
          </a:p>
        </p:txBody>
      </p:sp>
      <p:pic>
        <p:nvPicPr>
          <p:cNvPr id="4" name="Resim 3" descr="http://stellarhousepublishing.com/aionzodia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5958"/>
            <a:ext cx="4779615" cy="6120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www.zanestein.com/Ourobor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18989"/>
            <a:ext cx="28575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30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strologyquestionsandanswers.files.wordpress.com/2013/12/zodiac_eclipti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620688"/>
            <a:ext cx="748883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ekinoks tarihleri ve özellik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ekinoks tarihleri ve özellikler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://ebrar.files.wordpress.com/2007/03/image0061.gif?w=4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6"/>
            <a:ext cx="340042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5195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na.aiononline.com/media/uploads/images/wallpaper/full-size/Asmo_Templar1024x76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344816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903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arihiolaylar.com/img/galeri/galeri_tekerlek-jpg_678606430_1428830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01913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tarihiolaylar.com/img/galeri/galeri_yazinin-icadi-jpg_403824725_14288286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68562"/>
            <a:ext cx="4735070" cy="222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tarihiolaylar.com/img/galeri/galeri_maraton-muharebesi-jpg_840601075_14288298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7" y="2023820"/>
            <a:ext cx="3552603" cy="241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tarihiolaylar.com/img/galeri/galeri_magna-carta-jpg_555626240_14288286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001" y="2924944"/>
            <a:ext cx="2432753" cy="360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tarihiolaylar.com/img/galeri/galeri_ronesans-jpg_735061003_14288286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11540"/>
            <a:ext cx="3764277" cy="252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tarihiolaylar.com/img/galeri/galeri_reform-hareketi-jpg_152637987_14288286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78" y="3403438"/>
            <a:ext cx="2760515" cy="207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tarihiolaylar.com/img/galeri/galeri_fransiz-ihtilali-600x600-jpg_261928796_142882981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271" y="4692379"/>
            <a:ext cx="1842244" cy="184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www.resimle.net/data/media/262/istanbulun-fethi-karadan-gemiler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467" y="2695325"/>
            <a:ext cx="2771704" cy="185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2054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r>
              <a:rPr lang="tr-TR" dirty="0" smtClean="0"/>
              <a:t>Beşinci  ve Altıncı Duraklarımız: Sonsuz Zaman Peşinde Gılgamış </a:t>
            </a:r>
            <a:br>
              <a:rPr lang="tr-TR" dirty="0" smtClean="0"/>
            </a:br>
            <a:r>
              <a:rPr lang="tr-TR" dirty="0" smtClean="0"/>
              <a:t>ve Mevlana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tr-TR" sz="2400" dirty="0" err="1" smtClean="0"/>
              <a:t>Ludvilla</a:t>
            </a:r>
            <a:r>
              <a:rPr lang="tr-TR" sz="2400" dirty="0" smtClean="0"/>
              <a:t> </a:t>
            </a:r>
            <a:r>
              <a:rPr lang="tr-TR" sz="2400" dirty="0" err="1" smtClean="0"/>
              <a:t>Zeman</a:t>
            </a:r>
            <a:r>
              <a:rPr lang="tr-TR" sz="2400" dirty="0" smtClean="0"/>
              <a:t> (?)</a:t>
            </a:r>
            <a:endParaRPr lang="en-US" sz="2400" dirty="0"/>
          </a:p>
        </p:txBody>
      </p:sp>
      <p:pic>
        <p:nvPicPr>
          <p:cNvPr id="3" name="Resim 2" descr="https://40.media.tumblr.com/852c77bf8f86740d14f06bf12f4a787e/tumblr_n0qmzvFuSz1s1ey34o1_5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136904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514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zamaninotesi.files.wordpress.com/2014/11/gilga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813690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406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tr-TR" dirty="0" smtClean="0"/>
              <a:t>Altıncı Durağımız  </a:t>
            </a:r>
            <a:endParaRPr lang="en-US" dirty="0"/>
          </a:p>
        </p:txBody>
      </p:sp>
      <p:pic>
        <p:nvPicPr>
          <p:cNvPr id="6" name="2b+2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5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orumlordum.net/attachments/10182d1418671135/ask-resimle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14603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29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 Resim" descr="421760_10150556456010885_722065884_9023501_1004273561_n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424936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17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tr-TR" dirty="0" smtClean="0"/>
              <a:t>Yedinci Durağımız: </a:t>
            </a:r>
            <a:r>
              <a:rPr lang="tr-TR" dirty="0" err="1" smtClean="0"/>
              <a:t>Hawkings’den</a:t>
            </a:r>
            <a:r>
              <a:rPr lang="tr-TR" dirty="0" smtClean="0"/>
              <a:t> Newton ve Einstein için metafor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81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715" y="0"/>
            <a:ext cx="4986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3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715" y="0"/>
            <a:ext cx="4986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4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tr-TR" dirty="0" smtClean="0"/>
              <a:t>Sekizinci Durağımız</a:t>
            </a:r>
            <a:br>
              <a:rPr lang="tr-TR" dirty="0" smtClean="0"/>
            </a:br>
            <a:r>
              <a:rPr lang="tr-TR" dirty="0" smtClean="0"/>
              <a:t> </a:t>
            </a:r>
            <a:r>
              <a:rPr lang="tr-TR" dirty="0" err="1" smtClean="0"/>
              <a:t>Psikodramatik</a:t>
            </a:r>
            <a:r>
              <a:rPr lang="tr-TR" dirty="0" smtClean="0"/>
              <a:t> An: Moment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33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arihiolaylar.com/img/galeri/galeri_lektrigin-icadi-jpg_72942631_1428829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8459"/>
            <a:ext cx="3178238" cy="198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tarihiolaylar.com/img/galeri/galeri_1-dunya-savasi-jpg_619671869_14288298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3282"/>
            <a:ext cx="3808140" cy="253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tarihiolaylar.com/img/galeri/galeri_2-dunya-savasi4-jpg_852943645_14288298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05" y="2491781"/>
            <a:ext cx="3174026" cy="224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tarihiolaylar.com/img/galeri/galeri_bundesarchiv_bild_183-r74190-_russland-_kesselschlacht_stalingrad-jpg_30768190_14288298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07" y="3068960"/>
            <a:ext cx="3564587" cy="248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tarihiolaylar.com/img/galeri/galeri_atom-bombasi-nukleer-bomba-jpg_659462125_14288286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238" y="4005064"/>
            <a:ext cx="3016164" cy="226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www.tarihiolaylar.com/img/galeri/galeri_bell_first_tel1-jpg_236933809_14288286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886" y="4589313"/>
            <a:ext cx="2196913" cy="192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9306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psikoterapi.info.tr/wp-content/uploads/2013/08/psikodrama-nedir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992888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308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s://encrypted-tbn1.gstatic.com/images?q=tbn:ANd9GcRyDttVknJIG490j68QbRsSmrTZZTUpqp5cSFrPoyrnDQAoVuX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08912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806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www.muharremcapkin.com/wp-content/uploads/2013/11/images-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92088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13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static1.squarespace.com/static/5231c073e4b06ab69d1f1003/52362205e4b029391ac75f0d/52370f2ee4b068fcc417230d/1379410702412/Timeless+Time+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468056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661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285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tr-TR" dirty="0" smtClean="0"/>
              <a:t>Dokuzuncu Durağımız: Atom Altında Zaman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06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stronomidiyari.com/wp-content/uploads/2013/03/hig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0653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zamaninotesi.files.wordpress.com/2015/09/dark_ro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4844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Onuncu ve On birinci Duraklarımız: Açılan Yaratıcılık Halkası ve Akış Kuramı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80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latner.com/adam/consctransf/mandalapplications/canoncreati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3774"/>
            <a:ext cx="2247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Resim 2" descr="wholenes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3774"/>
            <a:ext cx="3775182" cy="3266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42" y="3330477"/>
            <a:ext cx="3960440" cy="2981672"/>
          </a:xfrm>
          <a:prstGeom prst="rect">
            <a:avLst/>
          </a:prstGeom>
        </p:spPr>
      </p:pic>
      <p:pic>
        <p:nvPicPr>
          <p:cNvPr id="4" name="Picture 2" descr="http://img.docstoccdn.com/thumb/orig/5204094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170" y="2996952"/>
            <a:ext cx="3940209" cy="295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kheper.net/topics/evolution_of_consciousness/Spira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207" y="613045"/>
            <a:ext cx="2283768" cy="20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93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tarihiolaylar.com/img/galeri/galeri_aya-ayak-basilmasi-jpg_741219546_14288286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94" y="3048596"/>
            <a:ext cx="2800028" cy="210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tarihiolaylar.com/img/galeri/galeri_berlin-duvari-jpg_471104714_1428829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25144"/>
            <a:ext cx="2215680" cy="164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Stalin'in zalimliği resmen belgelend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2" y="801265"/>
            <a:ext cx="259080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://www.tarihiolaylar.com/img/galeri/galeri_eniac-jpg_390264200_14288286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7" y="1731118"/>
            <a:ext cx="3384376" cy="25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9190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-media-cache-ak0.pinimg.com/236x/68/00/49/68004936fb6477450cecd186d9ad46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0"/>
            <a:ext cx="590465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21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On ikinci Durak: Sembol-drama: Özel Semboller Aracılığıyla Öze (Self) Ulaşma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8058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jenningswire.com/wp-content/uploads/2014/06/soul-evolu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4"/>
            <a:ext cx="835292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31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http://2.bp.blogspot.com/-DfVez1b03X0/Vf1TYq4FYSI/AAAAAAAADVw/zbO-y5JwWVw/s1600/bird-730478_6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" y="548640"/>
            <a:ext cx="5760720" cy="576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171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/>
              <a:t>İlke </a:t>
            </a:r>
            <a:r>
              <a:rPr lang="tr-TR" dirty="0"/>
              <a:t>merkezli zaman kullanımı</a:t>
            </a:r>
          </a:p>
        </p:txBody>
      </p:sp>
    </p:spTree>
    <p:extLst>
      <p:ext uri="{BB962C8B-B14F-4D97-AF65-F5344CB8AC3E}">
        <p14:creationId xmlns:p14="http://schemas.microsoft.com/office/powerpoint/2010/main" val="292949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Kairos</a:t>
            </a:r>
            <a:r>
              <a:rPr lang="tr-TR" dirty="0" smtClean="0"/>
              <a:t> </a:t>
            </a:r>
            <a:r>
              <a:rPr lang="tr-TR" dirty="0" err="1" smtClean="0"/>
              <a:t>Kronosa</a:t>
            </a:r>
            <a:r>
              <a:rPr lang="tr-TR" dirty="0" smtClean="0"/>
              <a:t>, Pusula Saate Karşı</a:t>
            </a:r>
            <a:endParaRPr lang="tr-TR" dirty="0"/>
          </a:p>
        </p:txBody>
      </p:sp>
      <p:pic>
        <p:nvPicPr>
          <p:cNvPr id="1026" name="Picture 2" descr="http://www.puzzledepo.com/ProductImages/90881/original/4297-piri-reis-haritasi-saat-puzzle-art-570-parca-puzzl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7638"/>
            <a:ext cx="3453112" cy="345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sureyelken.com/wp-content/uploads/2010/11/pusula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3979"/>
            <a:ext cx="4298555" cy="322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8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Temel gereksinim ve yetenekler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Yaşamak</a:t>
            </a:r>
          </a:p>
          <a:p>
            <a:r>
              <a:rPr lang="tr-TR" dirty="0" smtClean="0"/>
              <a:t>Sevmek</a:t>
            </a:r>
          </a:p>
          <a:p>
            <a:r>
              <a:rPr lang="tr-TR" dirty="0" smtClean="0"/>
              <a:t>Öğrenmek</a:t>
            </a:r>
          </a:p>
          <a:p>
            <a:r>
              <a:rPr lang="tr-TR" dirty="0" smtClean="0"/>
              <a:t>Anlamlı bir miras bırakmak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840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Zaman kullanımı / Zaman yönetimi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 Kuşak: Acil görüneni yapardı.</a:t>
            </a:r>
          </a:p>
          <a:p>
            <a:r>
              <a:rPr lang="tr-TR" dirty="0" smtClean="0"/>
              <a:t>2. Kuşak: Planlama, hedefler; insanların önüne geçerdi.</a:t>
            </a:r>
          </a:p>
          <a:p>
            <a:r>
              <a:rPr lang="tr-TR" dirty="0" smtClean="0"/>
              <a:t>3. Kuşak: Değer ve hedefler vardı. Denetim çok önemliydi.</a:t>
            </a:r>
          </a:p>
          <a:p>
            <a:r>
              <a:rPr lang="tr-TR" dirty="0" smtClean="0"/>
              <a:t>4. Kuşak:  Dönüştürücü ilişkiler, sinerji, kişisel liderlik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19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5648868"/>
              </p:ext>
            </p:extLst>
          </p:nvPr>
        </p:nvGraphicFramePr>
        <p:xfrm>
          <a:off x="457200" y="1600200"/>
          <a:ext cx="8229600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Acil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Acil Değil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Önemli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Sağ Çıkma Karesi: Krizler, belli sürede yapılacak işler, çözüm bekleyen sorunlar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Kalite Karesi: Hazırlık yapma, önlem alma, planlama, ilişki kurma, kendini yenileme, güçlendirme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Önemli Değil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Yanıltma Karesi: Amaçsız telefon, görüşme,  bazı mektuplar, bazı toplantılar, hemen yapılacak işler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İsraf Karesi: Ivır zıvır işler</a:t>
                      </a:r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4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Önemli Bileşenler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Fiziksel, ruhsal, zihinsel ihtiyaçlar </a:t>
            </a:r>
          </a:p>
          <a:p>
            <a:r>
              <a:rPr lang="tr-TR" dirty="0" smtClean="0"/>
              <a:t>İçimizdeki ateş 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err="1" smtClean="0"/>
              <a:t>Özbilinç</a:t>
            </a:r>
            <a:endParaRPr lang="tr-TR" dirty="0" smtClean="0"/>
          </a:p>
          <a:p>
            <a:r>
              <a:rPr lang="tr-TR" dirty="0" smtClean="0"/>
              <a:t>Vicdan</a:t>
            </a:r>
          </a:p>
          <a:p>
            <a:r>
              <a:rPr lang="tr-TR" dirty="0" smtClean="0"/>
              <a:t>Yaratıcı hayal gücü </a:t>
            </a:r>
          </a:p>
          <a:p>
            <a:r>
              <a:rPr lang="tr-TR" dirty="0" smtClean="0"/>
              <a:t>Vizyon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028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www.tarihiolaylar.com/img/galeri/galeri_kopegi-icin-enstruman-calan-kizin-sevimliligi-jpg_32409394_14330809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18457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85615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Birinci aşama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Temel işiniz ve vizyonunuzla bağlantı kurmanız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İkinci aşama 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Rolleriniz ve rollerinizdeki hedeflerinizi tanımlamanız </a:t>
            </a:r>
          </a:p>
          <a:p>
            <a:r>
              <a:rPr lang="tr-TR" dirty="0" smtClean="0"/>
              <a:t>Baltayı bilemeniz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204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Üçüncü aşama 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Her rol için haftalık kalite karesi hedeflerinizi seçmeniz 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Dördüncü aşama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Haftalık karar alma çerçevesi yaratmanız</a:t>
            </a:r>
          </a:p>
        </p:txBody>
      </p:sp>
    </p:spTree>
    <p:extLst>
      <p:ext uri="{BB962C8B-B14F-4D97-AF65-F5344CB8AC3E}">
        <p14:creationId xmlns:p14="http://schemas.microsoft.com/office/powerpoint/2010/main" val="102847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Beşinci aşama 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 smtClean="0"/>
              <a:t>Kişisel bütünlüğü koruyarak zamana duyarlı işleri ayırmanız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dirty="0" smtClean="0"/>
              <a:t>Altıncı aşama 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tr-TR" dirty="0" smtClean="0"/>
              <a:t>Değerlendirmeler yapmanız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5041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Autofit/>
          </a:bodyPr>
          <a:lstStyle/>
          <a:p>
            <a:r>
              <a:rPr lang="tr-TR" sz="1800" dirty="0" err="1" smtClean="0"/>
              <a:t>Kairos</a:t>
            </a:r>
            <a:r>
              <a:rPr lang="tr-TR" sz="1800" dirty="0" smtClean="0"/>
              <a:t> sizinle olsun, teşekkürler!</a:t>
            </a:r>
            <a:endParaRPr lang="tr-TR" sz="1800" dirty="0"/>
          </a:p>
        </p:txBody>
      </p:sp>
      <p:pic>
        <p:nvPicPr>
          <p:cNvPr id="3" name="Resim 2" descr="http://yababoon.com/wp-content/uploads/2012/01/pics-at-right-mom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51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362</Words>
  <Application>Microsoft Office PowerPoint</Application>
  <PresentationFormat>Ekran Gösterisi (4:3)</PresentationFormat>
  <Paragraphs>76</Paragraphs>
  <Slides>93</Slides>
  <Notes>0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93</vt:i4>
      </vt:variant>
    </vt:vector>
  </HeadingPairs>
  <TitlesOfParts>
    <vt:vector size="94" baseType="lpstr">
      <vt:lpstr>Ofis Teması</vt:lpstr>
      <vt:lpstr>KAIROS KRONOSA KARŞI</vt:lpstr>
      <vt:lpstr>Zaman nedir?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Mitler, metaforlar, kozmolojiler</vt:lpstr>
      <vt:lpstr>PowerPoint Sunusu</vt:lpstr>
      <vt:lpstr>PowerPoint Sunusu</vt:lpstr>
      <vt:lpstr>PowerPoint Sunusu</vt:lpstr>
      <vt:lpstr>PowerPoint Sunusu</vt:lpstr>
      <vt:lpstr>Charles Frizzel</vt:lpstr>
      <vt:lpstr>Charles Frizzel</vt:lpstr>
      <vt:lpstr>PowerPoint Sunusu</vt:lpstr>
      <vt:lpstr>1. Durak: Eski Türk Kozmolojisi</vt:lpstr>
      <vt:lpstr>PowerPoint Sunusu</vt:lpstr>
      <vt:lpstr>PowerPoint Sunusu</vt:lpstr>
      <vt:lpstr>PowerPoint Sunusu</vt:lpstr>
      <vt:lpstr>PowerPoint Sunusu</vt:lpstr>
      <vt:lpstr>PowerPoint Sunusu</vt:lpstr>
      <vt:lpstr>2. Durak: Mayalar</vt:lpstr>
      <vt:lpstr>PowerPoint Sunusu</vt:lpstr>
      <vt:lpstr>PowerPoint Sunusu</vt:lpstr>
      <vt:lpstr>PowerPoint Sunusu</vt:lpstr>
      <vt:lpstr>PowerPoint Sunusu</vt:lpstr>
      <vt:lpstr>3. Durak Ege’nin İki Yakası</vt:lpstr>
      <vt:lpstr>PowerPoint Sunusu</vt:lpstr>
      <vt:lpstr>Yubari Gogo, 2013;   </vt:lpstr>
      <vt:lpstr>Fascione Margherita, Ananke 2002 </vt:lpstr>
      <vt:lpstr>Modena Müzesi, 2.yy Greko-romen kabartma  </vt:lpstr>
      <vt:lpstr>PowerPoint Sunusu</vt:lpstr>
      <vt:lpstr>Jacob Bryant Orphic Egg, 1774 </vt:lpstr>
      <vt:lpstr>PowerPoint Sunusu</vt:lpstr>
      <vt:lpstr>PowerPoint Sunusu</vt:lpstr>
      <vt:lpstr>PowerPoint Sunusu</vt:lpstr>
      <vt:lpstr>Giorgio Vasari Ve Cristofano Gherardi 1560 </vt:lpstr>
      <vt:lpstr>PowerPoint Sunusu</vt:lpstr>
      <vt:lpstr>PowerPoint Sunusu</vt:lpstr>
      <vt:lpstr>Hans Latt, 1904</vt:lpstr>
      <vt:lpstr>Franz Ignaz Günter, 1765- 70 </vt:lpstr>
      <vt:lpstr>PowerPoint Sunusu</vt:lpstr>
      <vt:lpstr>Francisca Goya 1821-23</vt:lpstr>
      <vt:lpstr>Chronos eden-saga.com </vt:lpstr>
      <vt:lpstr>PowerPoint Sunusu</vt:lpstr>
      <vt:lpstr>James Deyton</vt:lpstr>
      <vt:lpstr>PowerPoint Sunusu</vt:lpstr>
      <vt:lpstr>PowerPoint Sunusu</vt:lpstr>
      <vt:lpstr>Francesco Salviati, 16.yy </vt:lpstr>
      <vt:lpstr>PowerPoint Sunusu</vt:lpstr>
      <vt:lpstr>PowerPoint Sunusu</vt:lpstr>
      <vt:lpstr>PowerPoint Sunusu</vt:lpstr>
      <vt:lpstr>Dördüncü Durağımız: Aion</vt:lpstr>
      <vt:lpstr>Roma mozaiği 3 yy </vt:lpstr>
      <vt:lpstr>PowerPoint Sunusu</vt:lpstr>
      <vt:lpstr>PowerPoint Sunusu</vt:lpstr>
      <vt:lpstr>Beşinci  ve Altıncı Duraklarımız: Sonsuz Zaman Peşinde Gılgamış  ve Mevlana</vt:lpstr>
      <vt:lpstr>Ludvilla Zeman (?)</vt:lpstr>
      <vt:lpstr>PowerPoint Sunusu</vt:lpstr>
      <vt:lpstr>Altıncı Durağımız  </vt:lpstr>
      <vt:lpstr>PowerPoint Sunusu</vt:lpstr>
      <vt:lpstr>PowerPoint Sunusu</vt:lpstr>
      <vt:lpstr>Yedinci Durağımız: Hawkings’den Newton ve Einstein için metafor</vt:lpstr>
      <vt:lpstr>PowerPoint Sunusu</vt:lpstr>
      <vt:lpstr>PowerPoint Sunusu</vt:lpstr>
      <vt:lpstr>Sekizinci Durağımız  Psikodramatik An: Moment  </vt:lpstr>
      <vt:lpstr>PowerPoint Sunusu</vt:lpstr>
      <vt:lpstr>PowerPoint Sunusu</vt:lpstr>
      <vt:lpstr>PowerPoint Sunusu</vt:lpstr>
      <vt:lpstr>PowerPoint Sunusu</vt:lpstr>
      <vt:lpstr>PowerPoint Sunusu</vt:lpstr>
      <vt:lpstr>Dokuzuncu Durağımız: Atom Altında Zaman</vt:lpstr>
      <vt:lpstr>PowerPoint Sunusu</vt:lpstr>
      <vt:lpstr>PowerPoint Sunusu</vt:lpstr>
      <vt:lpstr>Onuncu ve On birinci Duraklarımız: Açılan Yaratıcılık Halkası ve Akış Kuramı</vt:lpstr>
      <vt:lpstr>PowerPoint Sunusu</vt:lpstr>
      <vt:lpstr>PowerPoint Sunusu</vt:lpstr>
      <vt:lpstr>On ikinci Durak: Sembol-drama: Özel Semboller Aracılığıyla Öze (Self) Ulaşma</vt:lpstr>
      <vt:lpstr>PowerPoint Sunusu</vt:lpstr>
      <vt:lpstr>PowerPoint Sunusu</vt:lpstr>
      <vt:lpstr>İlke merkezli zaman kullanımı</vt:lpstr>
      <vt:lpstr>Kairos Kronosa, Pusula Saate Karşı</vt:lpstr>
      <vt:lpstr>Temel gereksinim ve yetenekler </vt:lpstr>
      <vt:lpstr>Zaman kullanımı / Zaman yönetimi</vt:lpstr>
      <vt:lpstr>PowerPoint Sunusu</vt:lpstr>
      <vt:lpstr>Önemli Bileşenler</vt:lpstr>
      <vt:lpstr>PowerPoint Sunusu</vt:lpstr>
      <vt:lpstr>PowerPoint Sunusu</vt:lpstr>
      <vt:lpstr>PowerPoint Sunusu</vt:lpstr>
      <vt:lpstr>Kairos sizinle olsun, teşekkürler!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KAIROS KRONOSA KARŞI</dc:title>
  <dc:creator>Admin</dc:creator>
  <cp:lastModifiedBy>Admin</cp:lastModifiedBy>
  <cp:revision>86</cp:revision>
  <dcterms:created xsi:type="dcterms:W3CDTF">2016-01-03T10:52:44Z</dcterms:created>
  <dcterms:modified xsi:type="dcterms:W3CDTF">2016-02-21T05:40:49Z</dcterms:modified>
</cp:coreProperties>
</file>