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67" r:id="rId3"/>
    <p:sldId id="268" r:id="rId4"/>
    <p:sldId id="269" r:id="rId5"/>
    <p:sldId id="270" r:id="rId6"/>
    <p:sldId id="272" r:id="rId7"/>
    <p:sldId id="273" r:id="rId8"/>
    <p:sldId id="274" r:id="rId9"/>
    <p:sldId id="275" r:id="rId10"/>
    <p:sldId id="276" r:id="rId11"/>
    <p:sldId id="256" r:id="rId12"/>
    <p:sldId id="257" r:id="rId13"/>
    <p:sldId id="258" r:id="rId14"/>
    <p:sldId id="259" r:id="rId15"/>
    <p:sldId id="260" r:id="rId16"/>
    <p:sldId id="261" r:id="rId17"/>
    <p:sldId id="263" r:id="rId18"/>
    <p:sldId id="262" r:id="rId19"/>
    <p:sldId id="277" r:id="rId20"/>
    <p:sldId id="278" r:id="rId21"/>
    <p:sldId id="279" r:id="rId22"/>
    <p:sldId id="280" r:id="rId23"/>
    <p:sldId id="281" r:id="rId24"/>
    <p:sldId id="282" r:id="rId25"/>
    <p:sldId id="283" r:id="rId26"/>
    <p:sldId id="284" r:id="rId2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p>
            <a:r>
              <a:rPr lang="tr-TR" smtClean="0"/>
              <a:t>Asıl başlık stili için tıklatın</a:t>
            </a:r>
            <a:endParaRPr lang="tr-TR"/>
          </a:p>
        </p:txBody>
      </p:sp>
      <p:sp>
        <p:nvSpPr>
          <p:cNvPr id="3" name="2 Tablo Yer Tutucusu"/>
          <p:cNvSpPr>
            <a:spLocks noGrp="1"/>
          </p:cNvSpPr>
          <p:nvPr>
            <p:ph type="tbl" idx="1"/>
          </p:nvPr>
        </p:nvSpPr>
        <p:spPr>
          <a:xfrm>
            <a:off x="457200" y="1600200"/>
            <a:ext cx="8229600" cy="4525963"/>
          </a:xfrm>
        </p:spPr>
        <p:txBody>
          <a:bodyPr/>
          <a:lstStyle/>
          <a:p>
            <a:endParaRPr lang="tr-TR"/>
          </a:p>
        </p:txBody>
      </p:sp>
      <p:sp>
        <p:nvSpPr>
          <p:cNvPr id="4" name="3 Veri Yer Tutucusu"/>
          <p:cNvSpPr>
            <a:spLocks noGrp="1"/>
          </p:cNvSpPr>
          <p:nvPr>
            <p:ph type="dt" sz="half" idx="10"/>
          </p:nvPr>
        </p:nvSpPr>
        <p:spPr>
          <a:xfrm>
            <a:off x="457200" y="6245225"/>
            <a:ext cx="2133600" cy="476250"/>
          </a:xfrm>
        </p:spPr>
        <p:txBody>
          <a:bodyPr/>
          <a:lstStyle>
            <a:lvl1pPr>
              <a:defRPr/>
            </a:lvl1pPr>
          </a:lstStyle>
          <a:p>
            <a:endParaRPr lang="tr-TR"/>
          </a:p>
        </p:txBody>
      </p:sp>
      <p:sp>
        <p:nvSpPr>
          <p:cNvPr id="5" name="4 Altbilgi Yer Tutucusu"/>
          <p:cNvSpPr>
            <a:spLocks noGrp="1"/>
          </p:cNvSpPr>
          <p:nvPr>
            <p:ph type="ftr" sz="quarter" idx="11"/>
          </p:nvPr>
        </p:nvSpPr>
        <p:spPr>
          <a:xfrm>
            <a:off x="3124200" y="6245225"/>
            <a:ext cx="2895600" cy="476250"/>
          </a:xfrm>
        </p:spPr>
        <p:txBody>
          <a:bodyPr/>
          <a:lstStyle>
            <a:lvl1pPr>
              <a:defRPr/>
            </a:lvl1pPr>
          </a:lstStyle>
          <a:p>
            <a:endParaRPr lang="tr-TR"/>
          </a:p>
        </p:txBody>
      </p:sp>
      <p:sp>
        <p:nvSpPr>
          <p:cNvPr id="6" name="5 Slayt Numarası Yer Tutucusu"/>
          <p:cNvSpPr>
            <a:spLocks noGrp="1"/>
          </p:cNvSpPr>
          <p:nvPr>
            <p:ph type="sldNum" sz="quarter" idx="12"/>
          </p:nvPr>
        </p:nvSpPr>
        <p:spPr>
          <a:xfrm>
            <a:off x="6553200" y="6245225"/>
            <a:ext cx="2133600" cy="476250"/>
          </a:xfrm>
        </p:spPr>
        <p:txBody>
          <a:bodyPr/>
          <a:lstStyle>
            <a:lvl1pPr>
              <a:defRPr/>
            </a:lvl1pPr>
          </a:lstStyle>
          <a:p>
            <a:fld id="{DA44D2A7-35AF-4AAC-9899-E1429742209C}" type="slidenum">
              <a:rPr lang="tr-T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05.01.2013</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F75050-0E15-4C5B-92B0-66D068882F1F}" type="datetimeFigureOut">
              <a:rPr lang="tr-TR" smtClean="0"/>
              <a:pPr/>
              <a:t>05.01.2013</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Office_Excel_97-2003__al__ma_Sayfas_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PSİKODRAMADA İYİLEŞTİRİCİ ÖZELLİKLER</a:t>
            </a:r>
            <a:endParaRPr lang="tr-TR" dirty="0"/>
          </a:p>
        </p:txBody>
      </p:sp>
      <p:sp>
        <p:nvSpPr>
          <p:cNvPr id="3" name="2 Alt Başlık"/>
          <p:cNvSpPr>
            <a:spLocks noGrp="1"/>
          </p:cNvSpPr>
          <p:nvPr>
            <p:ph type="subTitle" idx="1"/>
          </p:nvPr>
        </p:nvSpPr>
        <p:spPr/>
        <p:txBody>
          <a:bodyPr/>
          <a:lstStyle/>
          <a:p>
            <a:r>
              <a:rPr lang="tr-TR" dirty="0" smtClean="0"/>
              <a:t>Doç. Dr. İnci Doğaner</a:t>
            </a:r>
          </a:p>
          <a:p>
            <a:r>
              <a:rPr lang="tr-TR" dirty="0" smtClean="0"/>
              <a:t>Ulusal Psikiyatri Kongresi, 2011, Antalya </a:t>
            </a:r>
            <a:endParaRPr lang="tr-T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Çalışma 1: </a:t>
            </a:r>
            <a:endParaRPr lang="tr-TR" dirty="0"/>
          </a:p>
        </p:txBody>
      </p:sp>
      <p:sp>
        <p:nvSpPr>
          <p:cNvPr id="3" name="2 Alt Başlık"/>
          <p:cNvSpPr>
            <a:spLocks noGrp="1"/>
          </p:cNvSpPr>
          <p:nvPr>
            <p:ph type="subTitle" idx="1"/>
          </p:nvPr>
        </p:nvSpPr>
        <p:spPr/>
        <p:txBody>
          <a:bodyPr/>
          <a:lstStyle/>
          <a:p>
            <a:r>
              <a:rPr lang="tr-TR" dirty="0" smtClean="0"/>
              <a:t>İnci Doğaner, Sürel Karabilgin </a:t>
            </a:r>
          </a:p>
          <a:p>
            <a:r>
              <a:rPr lang="tr-TR" dirty="0" smtClean="0"/>
              <a:t>Psikodrama Dergisi</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tr-TR" dirty="0">
                <a:solidFill>
                  <a:srgbClr val="990000"/>
                </a:solidFill>
              </a:rPr>
              <a:t>1993- 2008 Arası 7 PD Grubu</a:t>
            </a:r>
            <a:r>
              <a:rPr lang="tr-TR" dirty="0"/>
              <a:t> </a:t>
            </a:r>
          </a:p>
        </p:txBody>
      </p:sp>
      <p:sp>
        <p:nvSpPr>
          <p:cNvPr id="56323" name="Rectangle 3"/>
          <p:cNvSpPr>
            <a:spLocks noGrp="1" noChangeArrowheads="1"/>
          </p:cNvSpPr>
          <p:nvPr>
            <p:ph type="body" idx="1"/>
          </p:nvPr>
        </p:nvSpPr>
        <p:spPr>
          <a:xfrm>
            <a:off x="381000" y="1600200"/>
            <a:ext cx="8229600" cy="4525963"/>
          </a:xfrm>
        </p:spPr>
        <p:txBody>
          <a:bodyPr/>
          <a:lstStyle/>
          <a:p>
            <a:r>
              <a:rPr lang="tr-TR" dirty="0"/>
              <a:t>Toplam </a:t>
            </a:r>
            <a:r>
              <a:rPr lang="tr-TR" dirty="0" smtClean="0"/>
              <a:t>50 K, 20 E 70 </a:t>
            </a:r>
            <a:r>
              <a:rPr lang="tr-TR" dirty="0"/>
              <a:t>kişi (Yaş ortalaması 38) </a:t>
            </a:r>
          </a:p>
          <a:p>
            <a:r>
              <a:rPr lang="tr-TR" dirty="0" smtClean="0"/>
              <a:t>3 </a:t>
            </a:r>
            <a:r>
              <a:rPr lang="tr-TR" dirty="0"/>
              <a:t>soru: Terapötik değişim göstergesi olduğunu düşündüğünüz şeyler; kendiniz için grup için; hastalarda gözlediğiniz ve araştırılmasını yararlı gördüğünüz şeyler nelerdir? Terapötik etki yaptığını düşündüğünüz şeyler nelerdir?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381000"/>
            <a:ext cx="7772400" cy="762000"/>
          </a:xfrm>
        </p:spPr>
        <p:txBody>
          <a:bodyPr>
            <a:normAutofit fontScale="90000"/>
          </a:bodyPr>
          <a:lstStyle/>
          <a:p>
            <a:r>
              <a:rPr lang="tr-TR" sz="3200"/>
              <a:t>Yanıtlardan Örnekler</a:t>
            </a:r>
            <a:r>
              <a:rPr lang="tr-TR" sz="4000"/>
              <a:t/>
            </a:r>
            <a:br>
              <a:rPr lang="tr-TR" sz="4000"/>
            </a:br>
            <a:endParaRPr lang="tr-TR" sz="4000"/>
          </a:p>
        </p:txBody>
      </p:sp>
      <p:sp>
        <p:nvSpPr>
          <p:cNvPr id="4099" name="Rectangle 3"/>
          <p:cNvSpPr>
            <a:spLocks noGrp="1" noChangeArrowheads="1"/>
          </p:cNvSpPr>
          <p:nvPr>
            <p:ph type="subTitle" idx="1"/>
          </p:nvPr>
        </p:nvSpPr>
        <p:spPr>
          <a:xfrm>
            <a:off x="1219200" y="990600"/>
            <a:ext cx="6400800" cy="5257800"/>
          </a:xfrm>
        </p:spPr>
        <p:txBody>
          <a:bodyPr/>
          <a:lstStyle/>
          <a:p>
            <a:pPr>
              <a:lnSpc>
                <a:spcPct val="80000"/>
              </a:lnSpc>
            </a:pPr>
            <a:r>
              <a:rPr lang="tr-TR" sz="1800"/>
              <a:t>Kendime güvenim arttı. Hoşgörülü oldum. Kendimi karşımdakinin yerine koyarak görebiliyorum. Kişiliğimi kazandım. Bakış açım genişledi.  </a:t>
            </a:r>
          </a:p>
          <a:p>
            <a:pPr>
              <a:lnSpc>
                <a:spcPct val="80000"/>
              </a:lnSpc>
            </a:pPr>
            <a:r>
              <a:rPr lang="tr-TR" sz="1800"/>
              <a:t>Önceden hastalanmaktan çok korkar, panik atak geçirirdim. Terapiyle birlikte bu durumum geçti. Biliyorum ki hastalansam bile bu dünyanın sonu değil. </a:t>
            </a:r>
          </a:p>
          <a:p>
            <a:pPr>
              <a:lnSpc>
                <a:spcPct val="80000"/>
              </a:lnSpc>
            </a:pPr>
            <a:r>
              <a:rPr lang="tr-TR" sz="1800"/>
              <a:t>Öfkemle başa çıkmayı ve içimde biriktirmemeyi öğrendim. </a:t>
            </a:r>
          </a:p>
          <a:p>
            <a:pPr>
              <a:lnSpc>
                <a:spcPct val="80000"/>
              </a:lnSpc>
            </a:pPr>
            <a:r>
              <a:rPr lang="tr-TR" sz="1800"/>
              <a:t>Yaşadığım fiziksel durumları (baş ağrısı, mide bulantısı) anlamlandırmayı öğrendim. </a:t>
            </a:r>
          </a:p>
          <a:p>
            <a:pPr>
              <a:lnSpc>
                <a:spcPct val="80000"/>
              </a:lnSpc>
            </a:pPr>
            <a:r>
              <a:rPr lang="tr-TR" sz="1800"/>
              <a:t>İnsanlarla daha yakın birliktelikler yaşamaya başladım. </a:t>
            </a:r>
          </a:p>
          <a:p>
            <a:pPr>
              <a:lnSpc>
                <a:spcPct val="80000"/>
              </a:lnSpc>
            </a:pPr>
            <a:r>
              <a:rPr lang="tr-TR" sz="1800"/>
              <a:t>Olaylara birden fazla pencereden bakabilmeye başladım. </a:t>
            </a:r>
          </a:p>
          <a:p>
            <a:pPr>
              <a:lnSpc>
                <a:spcPct val="80000"/>
              </a:lnSpc>
            </a:pPr>
            <a:r>
              <a:rPr lang="tr-TR" sz="1800"/>
              <a:t>Duygu durumunu tanımlayabilme yeteneği+analiz</a:t>
            </a:r>
          </a:p>
          <a:p>
            <a:pPr>
              <a:lnSpc>
                <a:spcPct val="80000"/>
              </a:lnSpc>
            </a:pPr>
            <a:r>
              <a:rPr lang="tr-TR" sz="1800"/>
              <a:t>Kendimi ve başkalarını daha iyi anlıyor, değerlendiriyor ve değer veriyorum. </a:t>
            </a:r>
          </a:p>
          <a:p>
            <a:pPr>
              <a:lnSpc>
                <a:spcPct val="80000"/>
              </a:lnSpc>
            </a:pPr>
            <a:r>
              <a:rPr lang="tr-TR" sz="1800"/>
              <a:t>Farkındalık alanımın genişlemesiyle, kendimi, diğer insanları ve hayatı anlamak ve tanımak, gerçeği kabul yönünde gelişmemi sağladı. </a:t>
            </a:r>
          </a:p>
          <a:p>
            <a:pPr>
              <a:lnSpc>
                <a:spcPct val="80000"/>
              </a:lnSpc>
            </a:pPr>
            <a:r>
              <a:rPr lang="tr-TR" sz="1800"/>
              <a:t> Kadın kimliğimle barıştım. </a:t>
            </a:r>
          </a:p>
          <a:p>
            <a:pPr>
              <a:lnSpc>
                <a:spcPct val="80000"/>
              </a:lnSpc>
            </a:pPr>
            <a:r>
              <a:rPr lang="tr-TR" sz="180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685800"/>
          </a:xfrm>
        </p:spPr>
        <p:txBody>
          <a:bodyPr/>
          <a:lstStyle/>
          <a:p>
            <a:r>
              <a:rPr lang="tr-TR" sz="3600" b="1"/>
              <a:t>Tümü 1</a:t>
            </a:r>
          </a:p>
        </p:txBody>
      </p:sp>
      <p:graphicFrame>
        <p:nvGraphicFramePr>
          <p:cNvPr id="10715" name="Group 475"/>
          <p:cNvGraphicFramePr>
            <a:graphicFrameLocks noGrp="1"/>
          </p:cNvGraphicFramePr>
          <p:nvPr>
            <p:ph idx="1"/>
          </p:nvPr>
        </p:nvGraphicFramePr>
        <p:xfrm>
          <a:off x="1371600" y="914400"/>
          <a:ext cx="6565900" cy="5686870"/>
        </p:xfrm>
        <a:graphic>
          <a:graphicData uri="http://schemas.openxmlformats.org/drawingml/2006/table">
            <a:tbl>
              <a:tblPr/>
              <a:tblGrid>
                <a:gridCol w="1314450"/>
                <a:gridCol w="2965450"/>
                <a:gridCol w="1009650"/>
                <a:gridCol w="1276350"/>
              </a:tblGrid>
              <a:tr h="40163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342900" marR="0" lvl="0" indent="-342900" algn="ct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Tema Adı</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342900" marR="0" lvl="0" indent="-342900" algn="ct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Sayı (n)</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342900" marR="0" lvl="0" indent="-342900" algn="ct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Yüzde (%)</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Teknik-yöntem</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176</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15,2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İyileşme</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119</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10,3</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III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İçgörü</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99</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8,5</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IV</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Dostluk, dayanışma</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97</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8,4</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1300">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V</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Farkındalık, gözlemci ego</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94</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8,1</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VI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İfade</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91</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7,9</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VII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Spontanlık, yaratıcılık</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84</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7,2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VIII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Kabul</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72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6,2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IX</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Empati, etkin dinleme</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66</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5,7</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1300">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Roller</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63</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5,4</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Hoşgörü</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53</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4,6</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Kendini sevme</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41</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3,5</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XIII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Güven</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33</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2,8</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XIV</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Cesaret</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27</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2,3</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1300">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XV</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Öfke değişimi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22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1,9</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Faktör XVI</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Evrensellik</a:t>
                      </a:r>
                      <a:endParaRPr kumimoji="0" lang="tr-TR" sz="1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22</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1,9</a:t>
                      </a:r>
                      <a:endParaRPr kumimoji="0" lang="tr-TR" sz="18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gridSpan="2">
                  <a:txBody>
                    <a:bodyPr/>
                    <a:lstStyle/>
                    <a:p>
                      <a:pPr marL="342900" marR="0" lvl="0" indent="-342900" algn="l" defTabSz="914400" rtl="0" eaLnBrk="1" fontAlgn="ctr"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Toplam</a:t>
                      </a:r>
                      <a:endParaRPr kumimoji="0" lang="tr-TR"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tr-TR"/>
                    </a:p>
                  </a:txBody>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1159</a:t>
                      </a:r>
                      <a:endParaRPr kumimoji="0" lang="tr-TR"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800" b="1" i="0" u="none" strike="noStrike" cap="none" normalizeH="0" baseline="0" smtClean="0">
                          <a:ln>
                            <a:noFill/>
                          </a:ln>
                          <a:solidFill>
                            <a:schemeClr val="tx1"/>
                          </a:solidFill>
                          <a:effectLst/>
                          <a:latin typeface="Arial" charset="0"/>
                          <a:cs typeface="Arial" charset="0"/>
                        </a:rPr>
                        <a:t>100</a:t>
                      </a:r>
                      <a:endParaRPr kumimoji="0" lang="tr-TR" sz="1800" b="0"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487362"/>
          </a:xfrm>
        </p:spPr>
        <p:txBody>
          <a:bodyPr>
            <a:normAutofit fontScale="90000"/>
          </a:bodyPr>
          <a:lstStyle/>
          <a:p>
            <a:r>
              <a:rPr lang="tr-TR" sz="2800" b="1"/>
              <a:t>Tümü 2</a:t>
            </a:r>
          </a:p>
        </p:txBody>
      </p:sp>
      <p:graphicFrame>
        <p:nvGraphicFramePr>
          <p:cNvPr id="12723" name="Group 435"/>
          <p:cNvGraphicFramePr>
            <a:graphicFrameLocks noGrp="1"/>
          </p:cNvGraphicFramePr>
          <p:nvPr>
            <p:ph idx="1"/>
          </p:nvPr>
        </p:nvGraphicFramePr>
        <p:xfrm>
          <a:off x="1143000" y="685800"/>
          <a:ext cx="6427788" cy="5999226"/>
        </p:xfrm>
        <a:graphic>
          <a:graphicData uri="http://schemas.openxmlformats.org/drawingml/2006/table">
            <a:tbl>
              <a:tblPr/>
              <a:tblGrid>
                <a:gridCol w="4572000"/>
                <a:gridCol w="823913"/>
                <a:gridCol w="1031875"/>
              </a:tblGrid>
              <a:tr h="323850">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Tema Adı</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342900" marR="0" lvl="0" indent="-342900" algn="ct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Sayı (n)</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342900" marR="0" lvl="0" indent="-342900" algn="ct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Yüzde (%)</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Çevreye yayılma ve çevreden alma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12</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12,7</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Çatışma çözümü</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10</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10,5</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Özel sorunlar (çaresizlik, bastırılmış, dışsallaştırma, sevgi eksikliği, özgüven eksiliği)</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8</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8,4</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Öğrenme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Yas-veda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Sorumluluk alma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Temas kurabilme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6</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6,3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Gerçeklik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Umut</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Kısıtlılık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Tele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4,3</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Kültürel özellikler</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3,2</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Ölçülmezlik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3,2</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Kaçınmada azalma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3,2</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Özgecilik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3,2</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Mizah gelişimi</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3,2</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Toplumsal özellikler</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Kaçınmada artma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Şimdi-burada</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Ekstraterapötik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5263">
                <a:tc>
                  <a:txBody>
                    <a:bodyPr/>
                    <a:lstStyle/>
                    <a:p>
                      <a:pPr marL="342900" marR="0" lvl="0" indent="-342900" algn="l"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Toplam </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ctr"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95</a:t>
                      </a:r>
                      <a:endParaRPr kumimoji="0" lang="tr-TR" sz="1400" b="1" i="0" u="none" strike="noStrike" cap="none" normalizeH="0" baseline="0" smtClean="0">
                        <a:ln>
                          <a:noFill/>
                        </a:ln>
                        <a:solidFill>
                          <a:schemeClr val="tx1"/>
                        </a:solidFill>
                        <a:effectLst/>
                        <a:latin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8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100</a:t>
                      </a:r>
                      <a:endParaRPr kumimoji="0" lang="tr-TR" sz="1400" b="1"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228600"/>
            <a:ext cx="8229600" cy="381000"/>
          </a:xfrm>
        </p:spPr>
        <p:txBody>
          <a:bodyPr>
            <a:normAutofit fontScale="90000"/>
          </a:bodyPr>
          <a:lstStyle/>
          <a:p>
            <a:r>
              <a:rPr lang="tr-TR" sz="3600" b="1"/>
              <a:t>Soru 1a</a:t>
            </a:r>
          </a:p>
        </p:txBody>
      </p:sp>
      <p:graphicFrame>
        <p:nvGraphicFramePr>
          <p:cNvPr id="39282" name="Group 1394"/>
          <p:cNvGraphicFramePr>
            <a:graphicFrameLocks noGrp="1"/>
          </p:cNvGraphicFramePr>
          <p:nvPr>
            <p:ph idx="1"/>
          </p:nvPr>
        </p:nvGraphicFramePr>
        <p:xfrm>
          <a:off x="762000" y="762000"/>
          <a:ext cx="7451725" cy="5845175"/>
        </p:xfrm>
        <a:graphic>
          <a:graphicData uri="http://schemas.openxmlformats.org/drawingml/2006/table">
            <a:tbl>
              <a:tblPr/>
              <a:tblGrid>
                <a:gridCol w="2260600"/>
                <a:gridCol w="847725"/>
                <a:gridCol w="927100"/>
                <a:gridCol w="806450"/>
                <a:gridCol w="877888"/>
                <a:gridCol w="865187"/>
                <a:gridCol w="866775"/>
              </a:tblGrid>
              <a:tr h="358775">
                <a:tc rowSpan="2">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Temalar</a:t>
                      </a:r>
                      <a:endParaRPr kumimoji="0" lang="tr-TR" sz="1400" b="0" i="0" u="none" strike="noStrike" cap="none" normalizeH="0" baseline="0" smtClean="0">
                        <a:ln>
                          <a:noFill/>
                        </a:ln>
                        <a:solidFill>
                          <a:schemeClr val="tx1"/>
                        </a:solidFill>
                        <a:effectLst/>
                        <a:latin typeface="Arial" charset="0"/>
                      </a:endParaRPr>
                    </a:p>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 </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Terapi Grubu</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hMerge="1">
                  <a:txBody>
                    <a:bodyPr/>
                    <a:lstStyle/>
                    <a:p>
                      <a:endParaRPr lang="tr-TR"/>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Eğitim Grubu</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hMerge="1">
                  <a:txBody>
                    <a:bodyPr/>
                    <a:lstStyle/>
                    <a:p>
                      <a:endParaRPr lang="tr-TR"/>
                    </a:p>
                  </a:txBody>
                  <a:tcPr/>
                </a:tc>
                <a:tc gridSpan="2">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Toplam</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hMerge="1">
                  <a:txBody>
                    <a:bodyPr/>
                    <a:lstStyle/>
                    <a:p>
                      <a:endParaRPr lang="tr-TR"/>
                    </a:p>
                  </a:txBody>
                  <a:tcPr/>
                </a:tc>
              </a:tr>
              <a:tr h="230188">
                <a:tc vMerge="1">
                  <a:txBody>
                    <a:bodyPr/>
                    <a:lstStyle/>
                    <a:p>
                      <a:endParaRPr lang="tr-TR"/>
                    </a:p>
                  </a:txBody>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n</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n</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n</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c>
                  <a:txBody>
                    <a:bodyPr/>
                    <a:lstStyle/>
                    <a:p>
                      <a:pPr marL="0" marR="0" lvl="0" indent="0" algn="ct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9696"/>
                    </a:solid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Empati</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5.4</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5.2</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İfade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7.0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7.9</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7.5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İçgörü</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16</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8.6</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12.2</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47</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10.7</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Hoşgörü</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14</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7.5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14</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28</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6.4</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Roller</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9</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4.8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Kabul</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5.9</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28</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39</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8.9</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Spontanlık-Yaratıcılık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8</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4.3</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33</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13.0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9.3</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Evrensellik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İyileşme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21.5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30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15.9</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Dostluk-dayanışma-grup</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9</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4.8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16</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6.3</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25</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5.7</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Farkındalık</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17</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9.1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29</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11.4</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46</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Öfke değişimi</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7</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3.8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4.3</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18</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4.1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Cesaret</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2.7</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2.0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2.3</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0188">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Teknik-yöntem</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.5</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1.6</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Güven</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.9</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Kendini sevme</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22</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11.8</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5</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2.0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6.1</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1775">
                <a:tc>
                  <a:txBody>
                    <a:bodyPr/>
                    <a:lstStyle/>
                    <a:p>
                      <a:pPr marL="0" marR="0" lvl="0" indent="0" algn="l"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Toplam</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186</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254</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0" u="none" strike="noStrike" cap="none" normalizeH="0" baseline="0" smtClean="0">
                          <a:ln>
                            <a:noFill/>
                          </a:ln>
                          <a:solidFill>
                            <a:schemeClr val="tx1"/>
                          </a:solidFill>
                          <a:effectLst/>
                          <a:latin typeface="Arial" charset="0"/>
                          <a:cs typeface="Arial" charset="0"/>
                        </a:rPr>
                        <a:t>440</a:t>
                      </a:r>
                      <a:endParaRPr kumimoji="0" lang="tr-TR" sz="14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0"/>
                        </a:spcBef>
                        <a:spcAft>
                          <a:spcPct val="0"/>
                        </a:spcAft>
                        <a:buClrTx/>
                        <a:buSzTx/>
                        <a:buFontTx/>
                        <a:buNone/>
                        <a:tabLst/>
                      </a:pPr>
                      <a:r>
                        <a:rPr kumimoji="0" lang="tr-TR" sz="1400" b="1" i="1" u="none" strike="noStrike" cap="none" normalizeH="0" baseline="0" smtClean="0">
                          <a:ln>
                            <a:noFill/>
                          </a:ln>
                          <a:solidFill>
                            <a:schemeClr val="tx1"/>
                          </a:solidFill>
                          <a:effectLst/>
                          <a:latin typeface="Arial" charset="0"/>
                          <a:cs typeface="Arial" charset="0"/>
                        </a:rPr>
                        <a:t>100</a:t>
                      </a:r>
                      <a:endParaRPr kumimoji="0" lang="tr-TR" sz="1400" b="1" i="1"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tr-TR" sz="3600" b="1"/>
              <a:t>Soru 1a</a:t>
            </a:r>
          </a:p>
        </p:txBody>
      </p:sp>
      <p:graphicFrame>
        <p:nvGraphicFramePr>
          <p:cNvPr id="6154" name="Object 10"/>
          <p:cNvGraphicFramePr>
            <a:graphicFrameLocks noChangeAspect="1"/>
          </p:cNvGraphicFramePr>
          <p:nvPr>
            <p:ph idx="1"/>
          </p:nvPr>
        </p:nvGraphicFramePr>
        <p:xfrm>
          <a:off x="838200" y="1371600"/>
          <a:ext cx="7743825" cy="4295775"/>
        </p:xfrm>
        <a:graphic>
          <a:graphicData uri="http://schemas.openxmlformats.org/presentationml/2006/ole">
            <p:oleObj spid="_x0000_s1026" name="Grafik" r:id="rId3" imgW="6801002" imgH="3771900" progId="Excel.Sheet.8">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Soru 3 (etkili olan neydi?)</a:t>
            </a:r>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t>353 ifade</a:t>
            </a:r>
          </a:p>
          <a:p>
            <a:r>
              <a:rPr lang="tr-TR" dirty="0" smtClean="0"/>
              <a:t>% 40’ı teknik ve yöntem:</a:t>
            </a:r>
          </a:p>
          <a:p>
            <a:r>
              <a:rPr lang="tr-TR" dirty="0" smtClean="0"/>
              <a:t>Bu % 40’ın %20’si terapistle ilgili özellikler: terapiste güven, bilgisi, yargısızlığı, paylaşımı, mucizeleri, hem sıradan hem özel olduğumuzu öğretmesi, tutumu, yorumları</a:t>
            </a:r>
          </a:p>
          <a:p>
            <a:r>
              <a:rPr lang="tr-TR" dirty="0" smtClean="0"/>
              <a:t>% 10 paylaşım</a:t>
            </a:r>
          </a:p>
          <a:p>
            <a:r>
              <a:rPr lang="tr-TR" dirty="0" smtClean="0"/>
              <a:t>Antagonist rolüne girme, arınma, ayna, paylaşım, serbest demokratik süreç, grup bütünlüğü vb.</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tr-TR"/>
          </a:p>
        </p:txBody>
      </p:sp>
      <p:graphicFrame>
        <p:nvGraphicFramePr>
          <p:cNvPr id="20481" name="Object 1"/>
          <p:cNvGraphicFramePr>
            <a:graphicFrameLocks noChangeAspect="1"/>
          </p:cNvGraphicFramePr>
          <p:nvPr/>
        </p:nvGraphicFramePr>
        <p:xfrm>
          <a:off x="323528" y="764704"/>
          <a:ext cx="8820472" cy="5040560"/>
        </p:xfrm>
        <a:graphic>
          <a:graphicData uri="http://schemas.openxmlformats.org/presentationml/2006/ole">
            <p:oleObj spid="_x0000_s20481" name="Slayt" r:id="rId3" imgW="4572180" imgH="3428972" progId="PowerPoint.Slide.8">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Çalışma 2: </a:t>
            </a:r>
            <a:endParaRPr lang="tr-TR" dirty="0"/>
          </a:p>
        </p:txBody>
      </p:sp>
      <p:sp>
        <p:nvSpPr>
          <p:cNvPr id="3" name="2 İçerik Yer Tutucusu"/>
          <p:cNvSpPr>
            <a:spLocks noGrp="1"/>
          </p:cNvSpPr>
          <p:nvPr>
            <p:ph idx="1"/>
          </p:nvPr>
        </p:nvSpPr>
        <p:spPr/>
        <p:txBody>
          <a:bodyPr>
            <a:normAutofit fontScale="92500" lnSpcReduction="20000"/>
          </a:bodyPr>
          <a:lstStyle/>
          <a:p>
            <a:r>
              <a:rPr lang="tr-TR" dirty="0" smtClean="0"/>
              <a:t>Denek, danışan değil “seans algısıdır.”</a:t>
            </a:r>
          </a:p>
          <a:p>
            <a:r>
              <a:rPr lang="tr-TR" dirty="0" smtClean="0"/>
              <a:t>Bu aslında tek bir terapistin çalışmasına ait kısıtlı bir pilot çalışmadır.  </a:t>
            </a:r>
          </a:p>
          <a:p>
            <a:r>
              <a:rPr lang="tr-TR" dirty="0" smtClean="0"/>
              <a:t>Tele ve seansa kenetlenme algısı (hem terapist hem danışan tarafından) nicelendirilmiştir </a:t>
            </a:r>
          </a:p>
          <a:p>
            <a:r>
              <a:rPr lang="tr-TR" dirty="0" smtClean="0"/>
              <a:t>Seanstan beklenti, ihtiyacı karşılaması, verimi nicelendirilmiştir.  </a:t>
            </a:r>
          </a:p>
          <a:p>
            <a:r>
              <a:rPr lang="tr-TR" dirty="0" smtClean="0"/>
              <a:t>Seanstan öğrenilenler; varsa tüm eski seanslardan öğrenilenler; “hiç böyle düşünmemiştim”fenomeni nitelendirilmiş; nicelendirilmiştir  </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Zorluklar içeren bir fırsat</a:t>
            </a:r>
            <a:endParaRPr lang="tr-TR" dirty="0"/>
          </a:p>
        </p:txBody>
      </p:sp>
      <p:sp>
        <p:nvSpPr>
          <p:cNvPr id="3" name="2 İçerik Yer Tutucusu"/>
          <p:cNvSpPr>
            <a:spLocks noGrp="1"/>
          </p:cNvSpPr>
          <p:nvPr>
            <p:ph idx="1"/>
          </p:nvPr>
        </p:nvSpPr>
        <p:spPr/>
        <p:txBody>
          <a:bodyPr/>
          <a:lstStyle/>
          <a:p>
            <a:r>
              <a:rPr lang="tr-TR" dirty="0" smtClean="0"/>
              <a:t>Başkalarına açılamam ki!</a:t>
            </a:r>
          </a:p>
          <a:p>
            <a:r>
              <a:rPr lang="tr-TR" dirty="0" smtClean="0"/>
              <a:t>Ya diğer hastalardan etkilenip daha kötü olursam?</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Bir önceki seanstan sonra yeni yapılan şeyler ve daha iyi yapılan şeyler nicelendirilmiş; nitelendirilmiştir. </a:t>
            </a:r>
          </a:p>
          <a:p>
            <a:r>
              <a:rPr lang="tr-TR" dirty="0" smtClean="0"/>
              <a:t>Anketin yararı ve zararı nicelendirilmiş; nitelendirilmiştir. </a:t>
            </a: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Bazı Bulgular</a:t>
            </a:r>
            <a:endParaRPr lang="tr-TR" dirty="0"/>
          </a:p>
        </p:txBody>
      </p:sp>
      <p:sp>
        <p:nvSpPr>
          <p:cNvPr id="3" name="2 İçerik Yer Tutucusu"/>
          <p:cNvSpPr>
            <a:spLocks noGrp="1"/>
          </p:cNvSpPr>
          <p:nvPr>
            <p:ph idx="1"/>
          </p:nvPr>
        </p:nvSpPr>
        <p:spPr/>
        <p:txBody>
          <a:bodyPr>
            <a:normAutofit lnSpcReduction="10000"/>
          </a:bodyPr>
          <a:lstStyle/>
          <a:p>
            <a:r>
              <a:rPr lang="tr-TR" dirty="0" smtClean="0"/>
              <a:t>Bir aydaki istisnasız tüm seanslara ilişkin algılar incelenmiştir. </a:t>
            </a:r>
          </a:p>
          <a:p>
            <a:r>
              <a:rPr lang="tr-TR" dirty="0" smtClean="0"/>
              <a:t>N= 230 seans algısı; 3000 ifade (cümle cümlecik)</a:t>
            </a:r>
          </a:p>
          <a:p>
            <a:r>
              <a:rPr lang="tr-TR" dirty="0" smtClean="0"/>
              <a:t>bir ileri grup (verilerin %12’si), bir yeni grup (verilerin %36’sı), bir açık grup (%17’si ), bireysel seanslar (%15) çift seansları (%4), bireysel çift karışık (% 5) süpervizyon (%3) sözkonusu idi.  </a:t>
            </a:r>
          </a:p>
          <a:p>
            <a:endParaRPr lang="tr-T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a:xfrm>
            <a:off x="457200" y="764704"/>
            <a:ext cx="8229600" cy="5361459"/>
          </a:xfrm>
        </p:spPr>
        <p:txBody>
          <a:bodyPr>
            <a:noAutofit/>
          </a:bodyPr>
          <a:lstStyle/>
          <a:p>
            <a:r>
              <a:rPr lang="tr-TR" sz="2400" dirty="0" smtClean="0"/>
              <a:t>Çalışmada seansa kilitlenme  % 60 oranında olmuş ve bilgi öğreniminde yanıtların  % 70 çok fazla, çok çok fazla, olağanüstü şeklinde olmuştur. Bu bilgiler kendileri, dış dünya ile ilgili idi. </a:t>
            </a:r>
          </a:p>
          <a:p>
            <a:r>
              <a:rPr lang="tr-TR" sz="2400" dirty="0" smtClean="0"/>
              <a:t>Eski seanslar için bir olguda 53 maddeye kadar çıkan bilgi öğrenme söz konusu idi.</a:t>
            </a:r>
          </a:p>
          <a:p>
            <a:r>
              <a:rPr lang="tr-TR" sz="2400" dirty="0" smtClean="0"/>
              <a:t>Bir önceki seansın yarattığı değişikliklere bakıldığında % 40 oranında yenilik görülüyordu. Daha iyi bir şey yaptınız mı sorusu ise % 38 oranında evet yanıtı vardı.</a:t>
            </a:r>
          </a:p>
          <a:p>
            <a:r>
              <a:rPr lang="tr-TR" sz="2400" dirty="0" smtClean="0"/>
              <a:t>Üç hakemli bir başka grup, bilginin anlatım özelliğini ve bilgi kalitesini inceleyerek niteliksel bir inceleme yaptı. % 63 duru ve yalın bir anlatım, % 8 özgün bir anlatım vardı. % 32 orta seviyede bir ruhsal aşamada; %9 çok yüksek seviyede idi.</a:t>
            </a:r>
            <a:endParaRPr lang="tr-TR"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Bazı metinler</a:t>
            </a:r>
            <a:br>
              <a:rPr lang="tr-TR" dirty="0" smtClean="0"/>
            </a:br>
            <a:r>
              <a:rPr lang="tr-TR" dirty="0" smtClean="0"/>
              <a:t>(Araştırma 2010 dosyasından alıntılar)</a:t>
            </a:r>
            <a:endParaRPr lang="tr-T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Çalışma 3</a:t>
            </a:r>
            <a:endParaRPr lang="tr-TR" dirty="0"/>
          </a:p>
        </p:txBody>
      </p:sp>
      <p:sp>
        <p:nvSpPr>
          <p:cNvPr id="3" name="2 İçerik Yer Tutucusu"/>
          <p:cNvSpPr>
            <a:spLocks noGrp="1"/>
          </p:cNvSpPr>
          <p:nvPr>
            <p:ph idx="1"/>
          </p:nvPr>
        </p:nvSpPr>
        <p:spPr/>
        <p:txBody>
          <a:bodyPr/>
          <a:lstStyle/>
          <a:p>
            <a:r>
              <a:rPr lang="tr-TR" dirty="0" smtClean="0"/>
              <a:t>TRAIN projesinden bir parça</a:t>
            </a:r>
          </a:p>
          <a:p>
            <a:r>
              <a:rPr lang="tr-TR" dirty="0" smtClean="0"/>
              <a:t>Bir eğitim ve bir gelişim grubundan Terapinin Yararlı Yönleri (HAT):  Bir hafta sonu oturumu ya da bir haftalık seans için doldurulur.  </a:t>
            </a:r>
            <a:endParaRPr lang="tr-T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Bazı Metinler </a:t>
            </a:r>
            <a:br>
              <a:rPr lang="tr-TR" dirty="0" smtClean="0"/>
            </a:br>
            <a:r>
              <a:rPr lang="tr-TR" dirty="0" smtClean="0"/>
              <a:t>(HAT dosyasından) </a:t>
            </a:r>
            <a:endParaRPr lang="tr-T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Sonuç</a:t>
            </a:r>
            <a:endParaRPr lang="tr-TR" dirty="0"/>
          </a:p>
        </p:txBody>
      </p:sp>
      <p:sp>
        <p:nvSpPr>
          <p:cNvPr id="3" name="2 İçerik Yer Tutucusu"/>
          <p:cNvSpPr>
            <a:spLocks noGrp="1"/>
          </p:cNvSpPr>
          <p:nvPr>
            <p:ph idx="1"/>
          </p:nvPr>
        </p:nvSpPr>
        <p:spPr/>
        <p:txBody>
          <a:bodyPr/>
          <a:lstStyle/>
          <a:p>
            <a:r>
              <a:rPr lang="tr-TR" dirty="0" smtClean="0"/>
              <a:t>Yakınma da çözüm de büyük ölçüde danışanın gözündendir. </a:t>
            </a:r>
          </a:p>
          <a:p>
            <a:r>
              <a:rPr lang="tr-TR" dirty="0" smtClean="0"/>
              <a:t>Danışanın gözünden psikodrama oldukça faydalı bulunmaktadır.  </a:t>
            </a:r>
          </a:p>
          <a:p>
            <a:r>
              <a:rPr lang="tr-TR" dirty="0" smtClean="0"/>
              <a:t>Hepimize yaratıcı bir yaşam dilerim....</a:t>
            </a:r>
          </a:p>
          <a:p>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Gelişim ve olgunlaşma: Matruşka modeli </a:t>
            </a:r>
            <a:endParaRPr lang="tr-TR" dirty="0"/>
          </a:p>
        </p:txBody>
      </p:sp>
      <p:pic>
        <p:nvPicPr>
          <p:cNvPr id="4" name="3 İçerik Yer Tutucusu" descr="Resim2.jpg"/>
          <p:cNvPicPr>
            <a:picLocks noGrp="1" noChangeAspect="1"/>
          </p:cNvPicPr>
          <p:nvPr>
            <p:ph idx="1"/>
          </p:nvPr>
        </p:nvPicPr>
        <p:blipFill>
          <a:blip r:embed="rId2" cstate="print"/>
          <a:stretch>
            <a:fillRect/>
          </a:stretch>
        </p:blipFill>
        <p:spPr>
          <a:xfrm>
            <a:off x="1554691" y="1600200"/>
            <a:ext cx="6034617"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Psikodramatik Sosyometrik Grup Psikoterapisi </a:t>
            </a:r>
            <a:endParaRPr lang="tr-TR" dirty="0"/>
          </a:p>
        </p:txBody>
      </p:sp>
      <p:sp>
        <p:nvSpPr>
          <p:cNvPr id="3" name="2 İçerik Yer Tutucusu"/>
          <p:cNvSpPr>
            <a:spLocks noGrp="1"/>
          </p:cNvSpPr>
          <p:nvPr>
            <p:ph idx="1"/>
          </p:nvPr>
        </p:nvSpPr>
        <p:spPr/>
        <p:txBody>
          <a:bodyPr/>
          <a:lstStyle/>
          <a:p>
            <a:r>
              <a:rPr lang="tr-TR" dirty="0" smtClean="0"/>
              <a:t>Isınma</a:t>
            </a:r>
          </a:p>
          <a:p>
            <a:r>
              <a:rPr lang="tr-TR" dirty="0" smtClean="0"/>
              <a:t>Canlandırma/ oyun</a:t>
            </a:r>
          </a:p>
          <a:p>
            <a:r>
              <a:rPr lang="tr-TR" dirty="0" smtClean="0"/>
              <a:t>Rol geribildirimleri </a:t>
            </a:r>
          </a:p>
          <a:p>
            <a:r>
              <a:rPr lang="tr-TR" dirty="0" smtClean="0"/>
              <a:t>Paylaşım</a:t>
            </a:r>
            <a:endParaRPr lang="tr-T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Kuram ve teknik</a:t>
            </a:r>
            <a:endParaRPr lang="tr-TR" dirty="0"/>
          </a:p>
        </p:txBody>
      </p:sp>
      <p:sp>
        <p:nvSpPr>
          <p:cNvPr id="3" name="2 İçerik Yer Tutucusu"/>
          <p:cNvSpPr>
            <a:spLocks noGrp="1"/>
          </p:cNvSpPr>
          <p:nvPr>
            <p:ph idx="1"/>
          </p:nvPr>
        </p:nvSpPr>
        <p:spPr/>
        <p:txBody>
          <a:bodyPr>
            <a:normAutofit lnSpcReduction="10000"/>
          </a:bodyPr>
          <a:lstStyle/>
          <a:p>
            <a:r>
              <a:rPr lang="tr-TR" dirty="0" smtClean="0"/>
              <a:t>Rol kuramı</a:t>
            </a:r>
          </a:p>
          <a:p>
            <a:r>
              <a:rPr lang="tr-TR" dirty="0" smtClean="0"/>
              <a:t>Spontanlık ve yaratıcılık kuramı </a:t>
            </a:r>
          </a:p>
          <a:p>
            <a:r>
              <a:rPr lang="tr-TR" dirty="0" smtClean="0"/>
              <a:t>Sosyometri </a:t>
            </a:r>
          </a:p>
          <a:p>
            <a:r>
              <a:rPr lang="tr-TR" dirty="0" smtClean="0"/>
              <a:t>Locus nascendi</a:t>
            </a:r>
          </a:p>
          <a:p>
            <a:r>
              <a:rPr lang="tr-TR" dirty="0" smtClean="0"/>
              <a:t>Eşleme</a:t>
            </a:r>
          </a:p>
          <a:p>
            <a:r>
              <a:rPr lang="tr-TR" dirty="0" smtClean="0"/>
              <a:t>Rol değiştirme</a:t>
            </a:r>
          </a:p>
          <a:p>
            <a:r>
              <a:rPr lang="tr-TR" dirty="0" smtClean="0"/>
              <a:t>Aynalama</a:t>
            </a:r>
          </a:p>
          <a:p>
            <a:r>
              <a:rPr lang="tr-TR" dirty="0" smtClean="0"/>
              <a:t>Tele, aktarım çözümü</a:t>
            </a:r>
            <a:endParaRPr lang="tr-T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Tedavi edici, iyileştirici özellikler, etmenler nasıl ölçülür</a:t>
            </a:r>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t>Tedavi edici etmenleri kendi klinik deneyimlerimden, diğer terapistlerin deneyimlerinden, başarılı biçimde tedavi edilmiş grup hastalarının görüşlerinden ve konuyla ilgili sistematik araştırmalardan kurgulamaktayım. Bununla birlikte değerlendirme yollarının hiç biri mutlak değildir, ne grup üyeleri, ne de grup liderleri bütünüyle nesneldir;değerlendirme  yöntemimiz de olgunlaşmamıştır  ve genellikle pratik değildir.” (Irwing Yalom)</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normAutofit fontScale="90000"/>
          </a:bodyPr>
          <a:lstStyle/>
          <a:p>
            <a:r>
              <a:rPr lang="tr-TR" dirty="0" smtClean="0"/>
              <a:t>Federation of European Psyhodrama Training Organizations (FEPTO)</a:t>
            </a:r>
            <a:br>
              <a:rPr lang="tr-TR" dirty="0" smtClean="0"/>
            </a:br>
            <a:r>
              <a:rPr lang="tr-TR" dirty="0" smtClean="0"/>
              <a:t>Avrupa PD Eğitim Kurumları Federasyonu</a:t>
            </a:r>
            <a:endParaRPr lang="tr-TR" dirty="0"/>
          </a:p>
        </p:txBody>
      </p:sp>
      <p:sp>
        <p:nvSpPr>
          <p:cNvPr id="3" name="2 Alt Başlık"/>
          <p:cNvSpPr>
            <a:spLocks noGrp="1"/>
          </p:cNvSpPr>
          <p:nvPr>
            <p:ph type="subTitle" idx="1"/>
          </p:nvPr>
        </p:nvSpPr>
        <p:spPr/>
        <p:txBody>
          <a:bodyPr/>
          <a:lstStyle/>
          <a:p>
            <a:r>
              <a:rPr lang="tr-TR" dirty="0" smtClean="0"/>
              <a:t>Araştırma Kurulu </a:t>
            </a:r>
          </a:p>
          <a:p>
            <a:r>
              <a:rPr lang="tr-TR" dirty="0" smtClean="0"/>
              <a:t>TRAIN Projesi </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dirty="0" smtClean="0"/>
              <a:t>Yalom Faktörleri </a:t>
            </a:r>
            <a:endParaRPr lang="tr-TR" dirty="0"/>
          </a:p>
        </p:txBody>
      </p:sp>
      <p:sp>
        <p:nvSpPr>
          <p:cNvPr id="3" name="2 İçerik Yer Tutucusu"/>
          <p:cNvSpPr>
            <a:spLocks noGrp="1"/>
          </p:cNvSpPr>
          <p:nvPr>
            <p:ph idx="1"/>
          </p:nvPr>
        </p:nvSpPr>
        <p:spPr/>
        <p:txBody>
          <a:bodyPr/>
          <a:lstStyle/>
          <a:p>
            <a:r>
              <a:rPr lang="tr-TR" dirty="0" smtClean="0"/>
              <a:t>Umut aşılama</a:t>
            </a:r>
          </a:p>
          <a:p>
            <a:r>
              <a:rPr lang="tr-TR" dirty="0" smtClean="0"/>
              <a:t>Evrensellik</a:t>
            </a:r>
          </a:p>
          <a:p>
            <a:r>
              <a:rPr lang="tr-TR" dirty="0" smtClean="0"/>
              <a:t>Katkısal bilgi</a:t>
            </a:r>
          </a:p>
          <a:p>
            <a:r>
              <a:rPr lang="tr-TR" dirty="0" smtClean="0"/>
              <a:t>Özgecilik</a:t>
            </a:r>
          </a:p>
          <a:p>
            <a:r>
              <a:rPr lang="tr-TR" dirty="0" smtClean="0"/>
              <a:t>Birincil aile özelliklerinin yinelenmesi ve onarılması</a:t>
            </a:r>
          </a:p>
          <a:p>
            <a:r>
              <a:rPr lang="tr-TR" dirty="0" smtClean="0"/>
              <a:t>Toplumsallaştırıcı tekniklerin/ becerilerin gelişimi</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lstStyle/>
          <a:p>
            <a:r>
              <a:rPr lang="tr-TR" dirty="0" smtClean="0"/>
              <a:t>Taklitçi öğrenme</a:t>
            </a:r>
          </a:p>
          <a:p>
            <a:r>
              <a:rPr lang="tr-TR" dirty="0" smtClean="0"/>
              <a:t>Kişilerarası ve karşılıklı öğrenme</a:t>
            </a:r>
          </a:p>
          <a:p>
            <a:r>
              <a:rPr lang="tr-TR" dirty="0" smtClean="0"/>
              <a:t>Grup bağlılığı</a:t>
            </a:r>
          </a:p>
          <a:p>
            <a:r>
              <a:rPr lang="tr-TR" dirty="0" smtClean="0"/>
              <a:t>Arınma</a:t>
            </a:r>
          </a:p>
          <a:p>
            <a:r>
              <a:rPr lang="tr-TR" dirty="0" smtClean="0"/>
              <a:t>Varoluşsal etmenler</a:t>
            </a:r>
            <a:endParaRPr lang="tr-TR" dirty="0"/>
          </a:p>
        </p:txBody>
      </p:sp>
    </p:spTree>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1105</Words>
  <Application>Microsoft Office PowerPoint</Application>
  <PresentationFormat>Ekran Gösterisi (4:3)</PresentationFormat>
  <Paragraphs>358</Paragraphs>
  <Slides>26</Slides>
  <Notes>0</Notes>
  <HiddenSlides>0</HiddenSlides>
  <MMClips>0</MMClips>
  <ScaleCrop>false</ScaleCrop>
  <HeadingPairs>
    <vt:vector size="6" baseType="variant">
      <vt:variant>
        <vt:lpstr>Tema</vt:lpstr>
      </vt:variant>
      <vt:variant>
        <vt:i4>1</vt:i4>
      </vt:variant>
      <vt:variant>
        <vt:lpstr>Katıştırılmış OLE Hizmet Programları</vt:lpstr>
      </vt:variant>
      <vt:variant>
        <vt:i4>2</vt:i4>
      </vt:variant>
      <vt:variant>
        <vt:lpstr>Slayt Başlıkları</vt:lpstr>
      </vt:variant>
      <vt:variant>
        <vt:i4>26</vt:i4>
      </vt:variant>
    </vt:vector>
  </HeadingPairs>
  <TitlesOfParts>
    <vt:vector size="29" baseType="lpstr">
      <vt:lpstr>Ofis Teması</vt:lpstr>
      <vt:lpstr>Grafik</vt:lpstr>
      <vt:lpstr>Slayt</vt:lpstr>
      <vt:lpstr>PSİKODRAMADA İYİLEŞTİRİCİ ÖZELLİKLER</vt:lpstr>
      <vt:lpstr>Zorluklar içeren bir fırsat</vt:lpstr>
      <vt:lpstr>Gelişim ve olgunlaşma: Matruşka modeli </vt:lpstr>
      <vt:lpstr>Psikodramatik Sosyometrik Grup Psikoterapisi </vt:lpstr>
      <vt:lpstr>Kuram ve teknik</vt:lpstr>
      <vt:lpstr>Tedavi edici, iyileştirici özellikler, etmenler nasıl ölçülür</vt:lpstr>
      <vt:lpstr>Federation of European Psyhodrama Training Organizations (FEPTO) Avrupa PD Eğitim Kurumları Federasyonu</vt:lpstr>
      <vt:lpstr>Yalom Faktörleri </vt:lpstr>
      <vt:lpstr>Slayt 9</vt:lpstr>
      <vt:lpstr>Çalışma 1: </vt:lpstr>
      <vt:lpstr>1993- 2008 Arası 7 PD Grubu </vt:lpstr>
      <vt:lpstr>Yanıtlardan Örnekler </vt:lpstr>
      <vt:lpstr>Tümü 1</vt:lpstr>
      <vt:lpstr>Tümü 2</vt:lpstr>
      <vt:lpstr>Soru 1a</vt:lpstr>
      <vt:lpstr>Soru 1a</vt:lpstr>
      <vt:lpstr>Soru 3 (etkili olan neydi?)</vt:lpstr>
      <vt:lpstr>Slayt 18</vt:lpstr>
      <vt:lpstr>Çalışma 2: </vt:lpstr>
      <vt:lpstr>Slayt 20</vt:lpstr>
      <vt:lpstr>Bazı Bulgular</vt:lpstr>
      <vt:lpstr>Slayt 22</vt:lpstr>
      <vt:lpstr>Bazı metinler (Araştırma 2010 dosyasından alıntılar)</vt:lpstr>
      <vt:lpstr>Çalışma 3</vt:lpstr>
      <vt:lpstr>Bazı Metinler  (HAT dosyasından) </vt:lpstr>
      <vt:lpstr>Sonuç</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1993- 2008 Arası 7 PD Grubu </dc:title>
  <cp:lastModifiedBy>İnci</cp:lastModifiedBy>
  <cp:revision>25</cp:revision>
  <dcterms:modified xsi:type="dcterms:W3CDTF">2013-01-04T22:02:54Z</dcterms:modified>
</cp:coreProperties>
</file>