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92" r:id="rId9"/>
    <p:sldId id="29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3" r:id="rId31"/>
    <p:sldId id="290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508" autoAdjust="0"/>
  </p:normalViewPr>
  <p:slideViewPr>
    <p:cSldViewPr>
      <p:cViewPr varScale="1">
        <p:scale>
          <a:sx n="41" d="100"/>
          <a:sy n="41" d="100"/>
        </p:scale>
        <p:origin x="-7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B1DC3-49BF-419D-BB42-A555B2BF9B4E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669C9C-398B-4CCC-BF9D-82BD48F2936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126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50BD46-BD06-4DA0-A67F-0275F74D2B2D}" type="slidenum">
              <a:rPr lang="tr-TR" smtClean="0"/>
              <a:pPr/>
              <a:t>1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18.04.2011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>
          <a:xfrm>
            <a:off x="2089150" y="142875"/>
            <a:ext cx="5768975" cy="1000125"/>
          </a:xfrm>
        </p:spPr>
        <p:txBody>
          <a:bodyPr/>
          <a:lstStyle/>
          <a:p>
            <a:pPr eaLnBrk="1" hangingPunct="1"/>
            <a:r>
              <a:rPr lang="en-US" sz="3500" b="1" smtClean="0"/>
              <a:t>Açıklama 2008-20</a:t>
            </a:r>
            <a:r>
              <a:rPr lang="tr-TR" sz="3500" b="1" smtClean="0"/>
              <a:t>11</a:t>
            </a:r>
            <a:endParaRPr lang="en-US" sz="3500" b="1" smtClean="0">
              <a:ea typeface="ヒラギノ角ゴ ProN W6" charset="0"/>
              <a:cs typeface="ヒラギノ角ゴ ProN W6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idx="1"/>
          </p:nvPr>
        </p:nvSpPr>
        <p:spPr>
          <a:xfrm>
            <a:off x="500063" y="1928813"/>
            <a:ext cx="8062912" cy="4286250"/>
          </a:xfrm>
        </p:spPr>
        <p:txBody>
          <a:bodyPr/>
          <a:lstStyle/>
          <a:p>
            <a:pPr marL="311150" indent="-311150" eaLnBrk="1" hangingPunct="1">
              <a:lnSpc>
                <a:spcPct val="130000"/>
              </a:lnSpc>
              <a:buFont typeface="Wingdings 3" pitchFamily="18" charset="2"/>
              <a:buNone/>
            </a:pPr>
            <a:r>
              <a:rPr lang="en-US" smtClean="0">
                <a:solidFill>
                  <a:srgbClr val="0000CC"/>
                </a:solidFill>
              </a:rPr>
              <a:t>	</a:t>
            </a:r>
            <a:r>
              <a:rPr lang="en-US" sz="2500" u="sng" smtClean="0">
                <a:solidFill>
                  <a:srgbClr val="0000CC"/>
                </a:solidFill>
              </a:rPr>
              <a:t>Araştırmacı</a:t>
            </a:r>
            <a:r>
              <a:rPr lang="en-US" sz="2500" smtClean="0"/>
              <a:t>:</a:t>
            </a:r>
            <a:r>
              <a:rPr lang="tr-TR" sz="2500" smtClean="0"/>
              <a:t> Yok</a:t>
            </a:r>
            <a:r>
              <a:rPr lang="en-US" sz="2500" smtClean="0"/>
              <a:t>  </a:t>
            </a:r>
          </a:p>
          <a:p>
            <a:pPr marL="1419225" lvl="4" eaLnBrk="1" hangingPunct="1">
              <a:lnSpc>
                <a:spcPct val="130000"/>
              </a:lnSpc>
              <a:spcBef>
                <a:spcPts val="638"/>
              </a:spcBef>
              <a:buClr>
                <a:srgbClr val="0000CC"/>
              </a:buClr>
            </a:pPr>
            <a:endParaRPr lang="en-US" sz="2500" u="sng" smtClean="0">
              <a:solidFill>
                <a:srgbClr val="0000CC"/>
              </a:solidFill>
            </a:endParaRPr>
          </a:p>
          <a:p>
            <a:pPr marL="311150" indent="-311150" eaLnBrk="1" hangingPunct="1">
              <a:lnSpc>
                <a:spcPct val="130000"/>
              </a:lnSpc>
              <a:spcBef>
                <a:spcPts val="638"/>
              </a:spcBef>
              <a:buFont typeface="Wingdings 3" pitchFamily="18" charset="2"/>
              <a:buNone/>
            </a:pPr>
            <a:r>
              <a:rPr lang="en-US" sz="2500" smtClean="0">
                <a:solidFill>
                  <a:srgbClr val="0000CC"/>
                </a:solidFill>
              </a:rPr>
              <a:t>	</a:t>
            </a:r>
            <a:r>
              <a:rPr lang="en-US" sz="2500" u="sng" smtClean="0">
                <a:solidFill>
                  <a:srgbClr val="0000CC"/>
                </a:solidFill>
              </a:rPr>
              <a:t>Danışman</a:t>
            </a:r>
            <a:r>
              <a:rPr lang="en-US" sz="2500" smtClean="0"/>
              <a:t>:  </a:t>
            </a:r>
            <a:r>
              <a:rPr lang="tr-TR" sz="2500" smtClean="0"/>
              <a:t>Yok</a:t>
            </a:r>
            <a:endParaRPr lang="en-US" sz="2500" smtClean="0"/>
          </a:p>
          <a:p>
            <a:pPr marL="1419225" lvl="4" eaLnBrk="1" hangingPunct="1">
              <a:lnSpc>
                <a:spcPct val="130000"/>
              </a:lnSpc>
              <a:spcBef>
                <a:spcPts val="638"/>
              </a:spcBef>
              <a:buClr>
                <a:srgbClr val="0000CC"/>
              </a:buClr>
            </a:pPr>
            <a:endParaRPr lang="en-US" sz="2500" u="sng" smtClean="0">
              <a:solidFill>
                <a:srgbClr val="0000CC"/>
              </a:solidFill>
            </a:endParaRPr>
          </a:p>
          <a:p>
            <a:pPr marL="311150" indent="-311150" eaLnBrk="1" hangingPunct="1">
              <a:lnSpc>
                <a:spcPct val="130000"/>
              </a:lnSpc>
              <a:spcBef>
                <a:spcPts val="638"/>
              </a:spcBef>
              <a:buFont typeface="Wingdings 3" pitchFamily="18" charset="2"/>
              <a:buNone/>
            </a:pPr>
            <a:r>
              <a:rPr lang="en-US" sz="2500" smtClean="0">
                <a:solidFill>
                  <a:srgbClr val="0000CC"/>
                </a:solidFill>
              </a:rPr>
              <a:t>	</a:t>
            </a:r>
            <a:r>
              <a:rPr lang="en-US" sz="2500" u="sng" smtClean="0">
                <a:solidFill>
                  <a:srgbClr val="0000CC"/>
                </a:solidFill>
              </a:rPr>
              <a:t>Konuşmacı</a:t>
            </a:r>
            <a:r>
              <a:rPr lang="en-US" sz="2500" smtClean="0"/>
              <a:t>: </a:t>
            </a:r>
            <a:r>
              <a:rPr lang="tr-TR" sz="2500" smtClean="0"/>
              <a:t>Yok</a:t>
            </a:r>
            <a:endParaRPr lang="en-US" sz="25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Keder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Keder, ölüm ve diğer kayıplara, ayrılıklara ve yaşamdaki bazı geride bırakışlara verilen ruhsal/ davranışsal tepkidir. 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Keder, yas normal bir tepki midir?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Keder, yas normal ve evrensel bir tepkidir. </a:t>
            </a:r>
          </a:p>
          <a:p>
            <a:r>
              <a:rPr lang="tr-TR" dirty="0" smtClean="0"/>
              <a:t>Keder, yas parmak izi kadar özeldir (Volkan)</a:t>
            </a:r>
          </a:p>
          <a:p>
            <a:r>
              <a:rPr lang="tr-TR" dirty="0" smtClean="0"/>
              <a:t>Hayvanlarda bile vardır. </a:t>
            </a:r>
          </a:p>
          <a:p>
            <a:r>
              <a:rPr lang="tr-TR" dirty="0" err="1" smtClean="0"/>
              <a:t>Parkes</a:t>
            </a:r>
            <a:r>
              <a:rPr lang="tr-TR" dirty="0" smtClean="0"/>
              <a:t> (1972), yasın bağlılığın bedeli olduğunu söyler.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Yas bazen hastalık şeklini alır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Süre,  yoğunluk,  biçimle ölçülen şeklinde yas bazen hastalık şeklini alır. </a:t>
            </a:r>
          </a:p>
          <a:p>
            <a:r>
              <a:rPr lang="tr-TR" dirty="0" smtClean="0"/>
              <a:t>Fiziksel hastalıkları tetikleyebilir.</a:t>
            </a:r>
          </a:p>
          <a:p>
            <a:r>
              <a:rPr lang="tr-TR" dirty="0" smtClean="0"/>
              <a:t>Kılık değiştirir, maskeli şekiller  alır. 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DSM IV (Bereavement)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DSM III ve III-</a:t>
            </a:r>
            <a:r>
              <a:rPr lang="tr-TR" dirty="0" err="1" smtClean="0"/>
              <a:t>R’da</a:t>
            </a:r>
            <a:r>
              <a:rPr lang="tr-TR" dirty="0" smtClean="0"/>
              <a:t>  TSSB içinde bir ölçütte gerçek ölüme tepki olarak ve ayrıca klinik ilgi odağı olabilecek ek kodlarda “komplike olmamış yas” olarak mevcuttu. DSM IV bunu “yas” olarak değiştirdi. Komplike yas için </a:t>
            </a:r>
            <a:r>
              <a:rPr lang="tr-TR" dirty="0" err="1" smtClean="0"/>
              <a:t>Major</a:t>
            </a:r>
            <a:r>
              <a:rPr lang="tr-TR" dirty="0" smtClean="0"/>
              <a:t> depresyon ve </a:t>
            </a:r>
            <a:r>
              <a:rPr lang="tr-TR" dirty="0" err="1" smtClean="0"/>
              <a:t>TSSB’na</a:t>
            </a:r>
            <a:r>
              <a:rPr lang="tr-TR" dirty="0" smtClean="0"/>
              <a:t> gönderme yapıyordu.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Hastalıklı şekiller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Komplike yas (</a:t>
            </a:r>
            <a:r>
              <a:rPr lang="tr-TR" dirty="0" err="1" smtClean="0"/>
              <a:t>Marwit</a:t>
            </a:r>
            <a:r>
              <a:rPr lang="tr-TR" dirty="0" smtClean="0"/>
              <a:t> 1996, </a:t>
            </a:r>
            <a:r>
              <a:rPr lang="tr-TR" dirty="0" err="1" smtClean="0"/>
              <a:t>Prigerson</a:t>
            </a:r>
            <a:r>
              <a:rPr lang="tr-TR" dirty="0" smtClean="0"/>
              <a:t> 1994)</a:t>
            </a:r>
          </a:p>
          <a:p>
            <a:r>
              <a:rPr lang="tr-TR" dirty="0" err="1" smtClean="0"/>
              <a:t>Travmatik</a:t>
            </a:r>
            <a:r>
              <a:rPr lang="tr-TR" dirty="0" smtClean="0"/>
              <a:t> yas (</a:t>
            </a:r>
            <a:r>
              <a:rPr lang="tr-TR" dirty="0" err="1" smtClean="0"/>
              <a:t>Prigerson</a:t>
            </a:r>
            <a:r>
              <a:rPr lang="tr-TR" dirty="0" smtClean="0"/>
              <a:t> ve ark. 1997, </a:t>
            </a:r>
            <a:r>
              <a:rPr lang="tr-TR" dirty="0" err="1" smtClean="0"/>
              <a:t>Jacob</a:t>
            </a:r>
            <a:r>
              <a:rPr lang="tr-TR" dirty="0" smtClean="0"/>
              <a:t> 1999)</a:t>
            </a:r>
          </a:p>
          <a:p>
            <a:r>
              <a:rPr lang="tr-TR" dirty="0" smtClean="0"/>
              <a:t>Patolojik yas (</a:t>
            </a:r>
            <a:r>
              <a:rPr lang="tr-TR" dirty="0" err="1" smtClean="0"/>
              <a:t>Horowitz</a:t>
            </a:r>
            <a:r>
              <a:rPr lang="tr-TR" dirty="0" smtClean="0"/>
              <a:t> ve ark. 1993)</a:t>
            </a:r>
          </a:p>
          <a:p>
            <a:r>
              <a:rPr lang="tr-TR" dirty="0" smtClean="0"/>
              <a:t>Bitmemiş yas (Volkan 1999)</a:t>
            </a:r>
          </a:p>
          <a:p>
            <a:r>
              <a:rPr lang="tr-TR" dirty="0" smtClean="0"/>
              <a:t>Maskeli yas (</a:t>
            </a:r>
            <a:r>
              <a:rPr lang="tr-TR" dirty="0" err="1" smtClean="0"/>
              <a:t>Worden</a:t>
            </a:r>
            <a:r>
              <a:rPr lang="tr-TR" dirty="0" smtClean="0"/>
              <a:t> 1991)</a:t>
            </a:r>
          </a:p>
          <a:p>
            <a:r>
              <a:rPr lang="tr-TR" dirty="0" smtClean="0"/>
              <a:t>Kronik yas 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Aslında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Her tür </a:t>
            </a:r>
            <a:r>
              <a:rPr lang="tr-TR" dirty="0" err="1" smtClean="0"/>
              <a:t>anksiyete</a:t>
            </a:r>
            <a:r>
              <a:rPr lang="tr-TR" dirty="0" smtClean="0"/>
              <a:t> bozukluğu, depresyon, madde kullanım bozukluğu, yeme bozukluğu, fiziksel hastalık ardında tetikleyen faktör olarak “yası” sorgulamak  ve işlemek gereklidir. Bu nedenle bu konudaki donanımızı arttırmalıyız. 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Yas Araştırmasında Öncüler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1651 Robert </a:t>
            </a:r>
            <a:r>
              <a:rPr lang="tr-TR" dirty="0" err="1" smtClean="0"/>
              <a:t>Nurton</a:t>
            </a:r>
            <a:r>
              <a:rPr lang="tr-TR" dirty="0" smtClean="0"/>
              <a:t>: “Melankolinin Anatomisi” Yas bir melankoli nedenidir. </a:t>
            </a:r>
          </a:p>
          <a:p>
            <a:r>
              <a:rPr lang="tr-TR" dirty="0" smtClean="0"/>
              <a:t>1812 Benjamin </a:t>
            </a:r>
            <a:r>
              <a:rPr lang="tr-TR" dirty="0" err="1" smtClean="0"/>
              <a:t>Rush</a:t>
            </a:r>
            <a:r>
              <a:rPr lang="tr-TR" dirty="0" smtClean="0"/>
              <a:t>: Yas hastalıktır; sağaltımda </a:t>
            </a:r>
            <a:r>
              <a:rPr lang="tr-TR" dirty="0" err="1" smtClean="0"/>
              <a:t>opioidler</a:t>
            </a:r>
            <a:r>
              <a:rPr lang="tr-TR" dirty="0" smtClean="0"/>
              <a:t> kullanılabilir. </a:t>
            </a:r>
          </a:p>
          <a:p>
            <a:r>
              <a:rPr lang="tr-TR" dirty="0" smtClean="0"/>
              <a:t>1872 Charles </a:t>
            </a:r>
            <a:r>
              <a:rPr lang="tr-TR" dirty="0" err="1" smtClean="0"/>
              <a:t>Darwin</a:t>
            </a:r>
            <a:r>
              <a:rPr lang="tr-TR" dirty="0" smtClean="0"/>
              <a:t>: “Duygusal Dışavurumlar”: Aktif ve pasif form. Maymunlarda yas</a:t>
            </a:r>
          </a:p>
          <a:p>
            <a:r>
              <a:rPr lang="tr-TR" dirty="0" smtClean="0"/>
              <a:t>1914 </a:t>
            </a:r>
            <a:r>
              <a:rPr lang="tr-TR" dirty="0" err="1" smtClean="0"/>
              <a:t>Shand</a:t>
            </a:r>
            <a:r>
              <a:rPr lang="tr-TR" dirty="0" smtClean="0"/>
              <a:t>: Dört tip: 1. Aktif ve agresif ; 2. </a:t>
            </a:r>
            <a:r>
              <a:rPr lang="tr-TR" dirty="0" err="1" smtClean="0"/>
              <a:t>depresif</a:t>
            </a:r>
            <a:r>
              <a:rPr lang="tr-TR" dirty="0" smtClean="0"/>
              <a:t>, enerjiden yoksun; 3. baskılanmış; 4. çılgın. İyileşmede sosyal desteğin önemi    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1913, 1917 Sigmund Freud: “Totem ve Tabu” “Yas Tutma ve Melankoli” : “…yas tutmada  çok önemli bir ruhsal iş/hedef  vardır; sağ kalanın, ölüden, kaybedilenden anılarını ve beklentilerini geri çekmesi, ayırması.” Nesneden libidonun geri çekilmesi acılı ve güç bir süreçtir. Freud bu işleme YAS ÇALIŞMASI adını vermiştir.  </a:t>
            </a:r>
          </a:p>
          <a:p>
            <a:r>
              <a:rPr lang="tr-TR" dirty="0" smtClean="0"/>
              <a:t>Vamık Volkan (1996) ise  kaybedilenin psişik eşi  (zihindeki temsil) ile bağın yeni bir şekilde düzenlenmesinden söz etmektedir.   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1924 Abraham:  Patolojik yasta ikircikli duygunun yeri</a:t>
            </a:r>
          </a:p>
          <a:p>
            <a:r>
              <a:rPr lang="tr-TR" dirty="0" smtClean="0"/>
              <a:t>1930 Eliot: Yadsıma ve kızgınlık</a:t>
            </a:r>
          </a:p>
          <a:p>
            <a:r>
              <a:rPr lang="tr-TR" dirty="0" smtClean="0"/>
              <a:t>1944 </a:t>
            </a:r>
            <a:r>
              <a:rPr lang="tr-TR" dirty="0" err="1" smtClean="0"/>
              <a:t>Lindemann</a:t>
            </a:r>
            <a:r>
              <a:rPr lang="tr-TR" dirty="0" smtClean="0"/>
              <a:t>: ilk ampirik çalışma 101 kişi ile. </a:t>
            </a:r>
            <a:r>
              <a:rPr lang="tr-TR" dirty="0" err="1" smtClean="0"/>
              <a:t>Anksiyetenin</a:t>
            </a:r>
            <a:r>
              <a:rPr lang="tr-TR" dirty="0" smtClean="0"/>
              <a:t> fiziksel bileşeni ve ölenle zihinsel uğraş </a:t>
            </a:r>
          </a:p>
          <a:p>
            <a:r>
              <a:rPr lang="tr-TR" dirty="0" smtClean="0"/>
              <a:t>1960- </a:t>
            </a:r>
            <a:r>
              <a:rPr lang="tr-TR" dirty="0" err="1" smtClean="0"/>
              <a:t>Bolwbly</a:t>
            </a:r>
            <a:r>
              <a:rPr lang="tr-TR" dirty="0" smtClean="0"/>
              <a:t> ve </a:t>
            </a:r>
            <a:r>
              <a:rPr lang="tr-TR" dirty="0" err="1" smtClean="0"/>
              <a:t>Parkes</a:t>
            </a:r>
            <a:r>
              <a:rPr lang="tr-TR" dirty="0" smtClean="0"/>
              <a:t>; </a:t>
            </a:r>
            <a:r>
              <a:rPr lang="tr-TR" dirty="0" err="1" smtClean="0"/>
              <a:t>Pollock</a:t>
            </a:r>
            <a:r>
              <a:rPr lang="tr-TR" dirty="0" smtClean="0"/>
              <a:t> ve </a:t>
            </a:r>
            <a:r>
              <a:rPr lang="tr-TR" dirty="0" err="1" smtClean="0"/>
              <a:t>Averill</a:t>
            </a:r>
            <a:r>
              <a:rPr lang="tr-TR" dirty="0" smtClean="0"/>
              <a:t> </a:t>
            </a:r>
          </a:p>
          <a:p>
            <a:r>
              <a:rPr lang="tr-TR" dirty="0" smtClean="0"/>
              <a:t>1980- Faktör  analizi çalışmaları….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Bulmacanın parçaları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Küntlük</a:t>
            </a:r>
            <a:r>
              <a:rPr lang="tr-TR" dirty="0" smtClean="0"/>
              <a:t> ve inanamama</a:t>
            </a:r>
          </a:p>
          <a:p>
            <a:r>
              <a:rPr lang="tr-TR" dirty="0" smtClean="0"/>
              <a:t>Sıkıntı (huzursuzluk, kas gerilimi, ağız kuruluğu, yiyememe, uykusuzluk…)</a:t>
            </a:r>
          </a:p>
          <a:p>
            <a:r>
              <a:rPr lang="tr-TR" dirty="0" smtClean="0"/>
              <a:t>Kızgınlık (sorumlu olduğu düşünülen kişiye, kendine, ölene, kaybedilene,  Allah’a…)</a:t>
            </a:r>
          </a:p>
          <a:p>
            <a:r>
              <a:rPr lang="tr-TR" dirty="0" smtClean="0"/>
              <a:t>Suçluluk, kendine zarar  verme </a:t>
            </a:r>
          </a:p>
          <a:p>
            <a:r>
              <a:rPr lang="tr-TR" dirty="0" smtClean="0"/>
              <a:t>Görmek için yanıp tutuşma</a:t>
            </a:r>
          </a:p>
          <a:p>
            <a:r>
              <a:rPr lang="tr-TR" dirty="0" smtClean="0"/>
              <a:t>Zihinsel takıntı halinde öleni, kaybedileni düşünme</a:t>
            </a:r>
          </a:p>
          <a:p>
            <a:r>
              <a:rPr lang="tr-TR" dirty="0" smtClean="0"/>
              <a:t>Özdeşim (sağlıklı,  sağlıksız)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Yas ve </a:t>
            </a:r>
            <a:r>
              <a:rPr lang="tr-TR" dirty="0" err="1" smtClean="0"/>
              <a:t>Psikodramatik</a:t>
            </a:r>
            <a:r>
              <a:rPr lang="tr-TR" dirty="0" smtClean="0"/>
              <a:t> Yas Çalışması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Doç. Dr. İnci </a:t>
            </a:r>
            <a:r>
              <a:rPr lang="tr-TR" dirty="0" err="1" smtClean="0"/>
              <a:t>Doğaner</a:t>
            </a:r>
            <a:endParaRPr lang="tr-TR" dirty="0" smtClean="0"/>
          </a:p>
          <a:p>
            <a:r>
              <a:rPr lang="tr-TR" dirty="0" smtClean="0"/>
              <a:t>2011 Bahar Sempozyumu, Antalya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Umutsuzluk ve depresyon</a:t>
            </a:r>
          </a:p>
          <a:p>
            <a:r>
              <a:rPr lang="tr-TR" dirty="0" smtClean="0"/>
              <a:t>Rüyalar</a:t>
            </a:r>
          </a:p>
          <a:p>
            <a:r>
              <a:rPr lang="tr-TR" dirty="0" smtClean="0"/>
              <a:t>Anı nesneleri, bağlantı nesneleri</a:t>
            </a:r>
          </a:p>
          <a:p>
            <a:r>
              <a:rPr lang="tr-TR" dirty="0" smtClean="0"/>
              <a:t>Kimlikte, kendilik kavramında değişiklikler (sağlıklı sağlıksız)</a:t>
            </a:r>
          </a:p>
          <a:p>
            <a:r>
              <a:rPr lang="tr-TR" dirty="0" smtClean="0"/>
              <a:t>Yıldönümü sendromu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Yası Açıklamada İki Model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Bowlby’in</a:t>
            </a:r>
            <a:r>
              <a:rPr lang="tr-TR" dirty="0" smtClean="0"/>
              <a:t> aşamalar modeli: (</a:t>
            </a:r>
            <a:r>
              <a:rPr lang="tr-TR" dirty="0" err="1" smtClean="0"/>
              <a:t>Bowlby</a:t>
            </a:r>
            <a:r>
              <a:rPr lang="tr-TR" dirty="0" smtClean="0"/>
              <a:t> 1961-, </a:t>
            </a:r>
            <a:r>
              <a:rPr lang="tr-TR" dirty="0" err="1" smtClean="0"/>
              <a:t>Parkes</a:t>
            </a:r>
            <a:r>
              <a:rPr lang="tr-TR" dirty="0" smtClean="0"/>
              <a:t> 1972-) Bağlanma kuramından yola çıkarak geliştirmiş. Önceleri çocuk ve ebeveyn arasındaki bağı   sonradan genişletti. Ayrılan bağı yeniden sağlamaya çalışıyor. Dört aşamalı bir süreç var: 1. </a:t>
            </a:r>
            <a:r>
              <a:rPr lang="tr-TR" dirty="0" err="1" smtClean="0"/>
              <a:t>Küntlük</a:t>
            </a:r>
            <a:r>
              <a:rPr lang="tr-TR" dirty="0" smtClean="0"/>
              <a:t> ve inanmama; bu aşama öfke patlamaları ve sıkıntı ile </a:t>
            </a:r>
            <a:r>
              <a:rPr lang="tr-TR" dirty="0" err="1" smtClean="0"/>
              <a:t>içiçe</a:t>
            </a:r>
            <a:r>
              <a:rPr lang="tr-TR" dirty="0" smtClean="0"/>
              <a:t> geçiyor. 2. Etkin şekilde arama; buna da sıkıntı ve öfke eşlik ediyor. 3. Bulamama ve umutsuzluk çöküntü. 3. Yeniden düzenlenme aşaması; gerçeğin olgun kabulü.  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 err="1" smtClean="0"/>
              <a:t>Strobe</a:t>
            </a:r>
            <a:r>
              <a:rPr lang="tr-TR" sz="2400" dirty="0" smtClean="0"/>
              <a:t> ve </a:t>
            </a:r>
            <a:r>
              <a:rPr lang="tr-TR" sz="2400" dirty="0" err="1" smtClean="0"/>
              <a:t>Schut’un</a:t>
            </a:r>
            <a:r>
              <a:rPr lang="tr-TR" sz="2400" dirty="0" smtClean="0"/>
              <a:t> DPM modeli </a:t>
            </a:r>
            <a:endParaRPr lang="tr-TR" sz="2400" dirty="0"/>
          </a:p>
        </p:txBody>
      </p:sp>
      <p:pic>
        <p:nvPicPr>
          <p:cNvPr id="4" name="3 İçerik Yer Tutucusu" descr="sek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4512" y="2167731"/>
            <a:ext cx="5514975" cy="39243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Yasın Tamamlanması (</a:t>
            </a:r>
            <a:r>
              <a:rPr lang="tr-TR" dirty="0" err="1" smtClean="0"/>
              <a:t>Resolution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Yas bittiğinde ne olur?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İyileştiren sadece zaman mı? Zaman içinde hangi süreçlerden geçiliyor?</a:t>
            </a:r>
          </a:p>
          <a:p>
            <a:r>
              <a:rPr lang="tr-TR" dirty="0" smtClean="0"/>
              <a:t>Tamamlanma üç olası şekilde olur: 1. Etkin yüzleşme ya da yas çalışması; yas tutma; 2. buna benzer bir şeyle  yaşamın diğer alanlarına katılma ve yeni bir ilişkiye girme arasında salınma; 3. kaybın yerini tutacak güçlü bir şeye bağlanma. </a:t>
            </a:r>
          </a:p>
          <a:p>
            <a:r>
              <a:rPr lang="tr-TR" dirty="0" err="1" smtClean="0"/>
              <a:t>Archer</a:t>
            </a:r>
            <a:r>
              <a:rPr lang="tr-TR" dirty="0" smtClean="0"/>
              <a:t> (1999) günlük işlerde olağan bir işlev düzeyine dönme; yitirilen kişiyi düşünürken, onu anlatırken acı çekmeme ve gerçeğe </a:t>
            </a:r>
            <a:r>
              <a:rPr lang="tr-TR" dirty="0" err="1" smtClean="0"/>
              <a:t>uyumlanmak</a:t>
            </a:r>
            <a:r>
              <a:rPr lang="tr-TR" dirty="0" smtClean="0"/>
              <a:t> için kimlikte bir değişimin varlığını ön plana çıkarmaktadır.      </a:t>
            </a: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Yası bekleyen işler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Gerçeğin kabulü</a:t>
            </a:r>
          </a:p>
          <a:p>
            <a:r>
              <a:rPr lang="tr-TR" dirty="0" smtClean="0"/>
              <a:t>Acıdan geçiş</a:t>
            </a:r>
          </a:p>
          <a:p>
            <a:r>
              <a:rPr lang="tr-TR" dirty="0" smtClean="0"/>
              <a:t>Duygusal bağın kopması </a:t>
            </a:r>
          </a:p>
          <a:p>
            <a:r>
              <a:rPr lang="tr-TR" dirty="0" smtClean="0"/>
              <a:t>Kimlikte sağlıklı değişim, olgunlaşma (daha toleranslı olma, şimdiki anın tadını çıkarma, daha iyimser olma gibi)</a:t>
            </a: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Yasın tamamlanmasını zorlaştıran durumlar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Kişinin duygusal yapısı; çocukluk kayıpları; çocukluk gereksinimlerinin karşılanıp karşılanmadığı. </a:t>
            </a:r>
          </a:p>
          <a:p>
            <a:r>
              <a:rPr lang="tr-TR" dirty="0" smtClean="0"/>
              <a:t>Kaybedilenle olan ilişki şekli (bağımlılık, bitmemiş işler)</a:t>
            </a:r>
          </a:p>
          <a:p>
            <a:r>
              <a:rPr lang="tr-TR" dirty="0" smtClean="0"/>
              <a:t>Kaybın niteliği (ani, </a:t>
            </a:r>
            <a:r>
              <a:rPr lang="tr-TR" dirty="0" err="1" smtClean="0"/>
              <a:t>travmatik</a:t>
            </a:r>
            <a:r>
              <a:rPr lang="tr-TR" dirty="0" smtClean="0"/>
              <a:t>)</a:t>
            </a:r>
          </a:p>
          <a:p>
            <a:r>
              <a:rPr lang="tr-TR" dirty="0" smtClean="0"/>
              <a:t>Dışavurumun baskılanması</a:t>
            </a: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Psikodramatik</a:t>
            </a:r>
            <a:r>
              <a:rPr lang="tr-TR" dirty="0" smtClean="0"/>
              <a:t> yas çalışması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Olağan yas için en yararlı şey arkadaş ve akrabalar tarafından sağlanan destektir. </a:t>
            </a:r>
          </a:p>
          <a:p>
            <a:r>
              <a:rPr lang="tr-TR" dirty="0" smtClean="0"/>
              <a:t>Psikoterapi sırasında kayıp yaşayan kişi için kayba duyarlı olmak ve anlamak önemli; ancak, onların konuyla ilgili çalışma istekleri değişkendir ve buna saygı göstermek, onları zorlamamak önemlidir. </a:t>
            </a:r>
          </a:p>
          <a:p>
            <a:r>
              <a:rPr lang="tr-TR" dirty="0" smtClean="0"/>
              <a:t>Bitmemiş yaslar çoğu kez karşımıza çalışırken beklenmedik zamanlarda çıkar.  (Birazdan göreceğimiz örnekte olduğu gibi; düş çalışırken karşımıza çıkışı gibi) </a:t>
            </a: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Psikodrama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Somutlaştırma, canlandırma özelliği yas çalışması için olağanüstü bir fırsat sağlıyor. Ruh kaybedileni görmek, dokunmak istiyor. Aslında tüm bu mezarlar bunun göstergesi değil mi?</a:t>
            </a:r>
          </a:p>
          <a:p>
            <a:r>
              <a:rPr lang="tr-TR" dirty="0" smtClean="0"/>
              <a:t>Kaybedilenle “şimdi burada” “karşılaşma” fırsatı</a:t>
            </a:r>
          </a:p>
          <a:p>
            <a:r>
              <a:rPr lang="tr-TR" dirty="0" smtClean="0"/>
              <a:t>Artık gerçeklik düzlemi</a:t>
            </a:r>
          </a:p>
          <a:p>
            <a:r>
              <a:rPr lang="tr-TR" dirty="0" smtClean="0"/>
              <a:t>Söylenmemişleri söyleme; veda edebilme fırsatı</a:t>
            </a:r>
          </a:p>
          <a:p>
            <a:r>
              <a:rPr lang="tr-TR" dirty="0" smtClean="0"/>
              <a:t>Rol değiştirme</a:t>
            </a:r>
          </a:p>
          <a:p>
            <a:r>
              <a:rPr lang="tr-TR" dirty="0" smtClean="0"/>
              <a:t>Beyin gerçek ile </a:t>
            </a:r>
            <a:r>
              <a:rPr lang="tr-TR" dirty="0" err="1" smtClean="0"/>
              <a:t>simulasyona</a:t>
            </a:r>
            <a:r>
              <a:rPr lang="tr-TR" dirty="0" smtClean="0"/>
              <a:t> aynı tepkiyi veriyor. </a:t>
            </a: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Olgu örneği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53 yaş kadın; meslek sahibi ama ev hanımı olmuş. </a:t>
            </a:r>
          </a:p>
          <a:p>
            <a:r>
              <a:rPr lang="tr-TR" dirty="0" smtClean="0"/>
              <a:t>10 yıl önce ilk hekim başvurusu, kızının okumak için evden ayrılışı ile başlayan sıkıntı ve çöküntü nedeniyle olmuş. Kayınpeder, kayınvalide baskısı üstünde çok birikmiş. İniş çıkışlar devam ediyor. Dönem dönem </a:t>
            </a:r>
            <a:r>
              <a:rPr lang="tr-TR" dirty="0" err="1" smtClean="0"/>
              <a:t>antidepresan</a:t>
            </a:r>
            <a:r>
              <a:rPr lang="tr-TR" dirty="0" smtClean="0"/>
              <a:t> kullanmış.  Sadece ilaçla olmuyor duygusu var.  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he nature of grie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113" y="0"/>
            <a:ext cx="498177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Kolay kullanılabilecek bir teknik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Boş sandalye (üstüne kumaş konabilir) </a:t>
            </a:r>
          </a:p>
          <a:p>
            <a:r>
              <a:rPr lang="tr-TR" dirty="0" smtClean="0"/>
              <a:t>En az üç aşamalı (önce kendi, sonra rol değiştirme, sonra tekrar kendi)    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İlginiz için teşekkürler….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ayıptan son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113" y="0"/>
            <a:ext cx="498177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idenler ve kalanl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113" y="0"/>
            <a:ext cx="498177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living st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113" y="0"/>
            <a:ext cx="498177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oy 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1113" y="0"/>
            <a:ext cx="498177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mtClean="0"/>
              <a:t>Keder, kayıp, yas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Keder , elem (grief)</a:t>
            </a:r>
          </a:p>
          <a:p>
            <a:r>
              <a:rPr lang="tr-TR" dirty="0" smtClean="0"/>
              <a:t>Yas (bereavement)</a:t>
            </a:r>
          </a:p>
          <a:p>
            <a:r>
              <a:rPr lang="tr-TR" dirty="0" smtClean="0"/>
              <a:t>Kayıp, ayrılık </a:t>
            </a:r>
          </a:p>
          <a:p>
            <a:r>
              <a:rPr lang="tr-TR" dirty="0" smtClean="0"/>
              <a:t>Yas tutma (mourning)</a:t>
            </a:r>
          </a:p>
          <a:p>
            <a:r>
              <a:rPr lang="tr-TR" dirty="0" smtClean="0"/>
              <a:t>TDK: yas: ölüm ya da felaketten doğan acı ve bu acıyı belirten davranışlar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339</TotalTime>
  <Words>1031</Words>
  <Application>Microsoft Office PowerPoint</Application>
  <PresentationFormat>Ekran Gösterisi (4:3)</PresentationFormat>
  <Paragraphs>99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Akış</vt:lpstr>
      <vt:lpstr>Açıklama 2008-2011</vt:lpstr>
      <vt:lpstr>Yas ve Psikodramatik Yas Çalışması </vt:lpstr>
      <vt:lpstr>Slayt 3</vt:lpstr>
      <vt:lpstr>Slayt 4</vt:lpstr>
      <vt:lpstr>Slayt 5</vt:lpstr>
      <vt:lpstr>Slayt 6</vt:lpstr>
      <vt:lpstr>Slayt 7</vt:lpstr>
      <vt:lpstr>Keder, kayıp, yas  </vt:lpstr>
      <vt:lpstr>Slayt 9</vt:lpstr>
      <vt:lpstr>Keder nedir?</vt:lpstr>
      <vt:lpstr>Keder, yas normal bir tepki midir?</vt:lpstr>
      <vt:lpstr>Yas bazen hastalık şeklini alır</vt:lpstr>
      <vt:lpstr>DSM IV (Bereavement)</vt:lpstr>
      <vt:lpstr>Hastalıklı şekiller</vt:lpstr>
      <vt:lpstr>Aslında</vt:lpstr>
      <vt:lpstr>Yas Araştırmasında Öncüler</vt:lpstr>
      <vt:lpstr>Slayt 17</vt:lpstr>
      <vt:lpstr>Slayt 18</vt:lpstr>
      <vt:lpstr>Bulmacanın parçaları</vt:lpstr>
      <vt:lpstr>Slayt 20</vt:lpstr>
      <vt:lpstr>Yası Açıklamada İki Model </vt:lpstr>
      <vt:lpstr>Strobe ve Schut’un DPM modeli </vt:lpstr>
      <vt:lpstr>Yasın Tamamlanması (Resolution)</vt:lpstr>
      <vt:lpstr>Yas bittiğinde ne olur?</vt:lpstr>
      <vt:lpstr>Yası bekleyen işler</vt:lpstr>
      <vt:lpstr>Yasın tamamlanmasını zorlaştıran durumlar</vt:lpstr>
      <vt:lpstr>Psikodramatik yas çalışması</vt:lpstr>
      <vt:lpstr>Psikodrama</vt:lpstr>
      <vt:lpstr>Olgu örneği</vt:lpstr>
      <vt:lpstr>Kolay kullanılabilecek bir teknik</vt:lpstr>
      <vt:lpstr>İlginiz için teşekkürler….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İnci</cp:lastModifiedBy>
  <cp:revision>38</cp:revision>
  <dcterms:modified xsi:type="dcterms:W3CDTF">2011-04-17T21:55:34Z</dcterms:modified>
</cp:coreProperties>
</file>