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2" r:id="rId7"/>
    <p:sldId id="263" r:id="rId8"/>
    <p:sldId id="265" r:id="rId9"/>
    <p:sldId id="266" r:id="rId10"/>
    <p:sldId id="267" r:id="rId11"/>
    <p:sldId id="268" r:id="rId12"/>
    <p:sldId id="269" r:id="rId13"/>
    <p:sldId id="272" r:id="rId14"/>
    <p:sldId id="273" r:id="rId15"/>
    <p:sldId id="271" r:id="rId16"/>
    <p:sldId id="292" r:id="rId17"/>
    <p:sldId id="293" r:id="rId18"/>
    <p:sldId id="294"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3" d="100"/>
          <a:sy n="43" d="100"/>
        </p:scale>
        <p:origin x="-111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D9F75050-0E15-4C5B-92B0-66D068882F1F}" type="datetimeFigureOut">
              <a:rPr lang="tr-TR" smtClean="0"/>
              <a:pPr/>
              <a:t>18.04.2011</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18.04.2011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18.04.2011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18.04.2011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18.04.2011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18.04.2011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D9F75050-0E15-4C5B-92B0-66D068882F1F}" type="datetimeFigureOut">
              <a:rPr lang="tr-TR" smtClean="0"/>
              <a:pPr/>
              <a:t>18.04.2011</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D9F75050-0E15-4C5B-92B0-66D068882F1F}" type="datetimeFigureOut">
              <a:rPr lang="tr-TR" smtClean="0"/>
              <a:pPr/>
              <a:t>18.04.2011</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18.04.2011</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18.04.2011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18.04.2011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B1DEFA8C-F947-479F-BE07-76B6B3F80BF1}"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D9F75050-0E15-4C5B-92B0-66D068882F1F}" type="datetimeFigureOut">
              <a:rPr lang="tr-TR" smtClean="0"/>
              <a:pPr/>
              <a:t>18.04.2011</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1DEFA8C-F947-479F-BE07-76B6B3F80BF1}"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t>Psychodramatic Work for Grief </a:t>
            </a:r>
            <a:endParaRPr lang="tr-TR" dirty="0"/>
          </a:p>
        </p:txBody>
      </p:sp>
      <p:sp>
        <p:nvSpPr>
          <p:cNvPr id="3" name="2 Alt Başlık"/>
          <p:cNvSpPr>
            <a:spLocks noGrp="1"/>
          </p:cNvSpPr>
          <p:nvPr>
            <p:ph type="subTitle" idx="1"/>
          </p:nvPr>
        </p:nvSpPr>
        <p:spPr/>
        <p:txBody>
          <a:bodyPr/>
          <a:lstStyle/>
          <a:p>
            <a:r>
              <a:rPr lang="tr-TR" dirty="0" smtClean="0"/>
              <a:t>İnci Doğaner , M. D., Ass. Professor, STP in PD  </a:t>
            </a:r>
            <a:endParaRPr lang="tr-T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gidenler ve kalanlar.jpg"/>
          <p:cNvPicPr>
            <a:picLocks noChangeAspect="1"/>
          </p:cNvPicPr>
          <p:nvPr/>
        </p:nvPicPr>
        <p:blipFill>
          <a:blip r:embed="rId2" cstate="print"/>
          <a:stretch>
            <a:fillRect/>
          </a:stretch>
        </p:blipFill>
        <p:spPr>
          <a:xfrm>
            <a:off x="2081113" y="0"/>
            <a:ext cx="4981773" cy="68580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living stage.jpg"/>
          <p:cNvPicPr>
            <a:picLocks noChangeAspect="1"/>
          </p:cNvPicPr>
          <p:nvPr/>
        </p:nvPicPr>
        <p:blipFill>
          <a:blip r:embed="rId2" cstate="print"/>
          <a:stretch>
            <a:fillRect/>
          </a:stretch>
        </p:blipFill>
        <p:spPr>
          <a:xfrm>
            <a:off x="2081113" y="0"/>
            <a:ext cx="4981773" cy="68580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soy s.jpg"/>
          <p:cNvPicPr>
            <a:picLocks noChangeAspect="1"/>
          </p:cNvPicPr>
          <p:nvPr/>
        </p:nvPicPr>
        <p:blipFill>
          <a:blip r:embed="rId2" cstate="print"/>
          <a:stretch>
            <a:fillRect/>
          </a:stretch>
        </p:blipFill>
        <p:spPr>
          <a:xfrm>
            <a:off x="2081113" y="0"/>
            <a:ext cx="4981773" cy="68580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The Historical Background </a:t>
            </a:r>
            <a:endParaRPr lang="tr-TR" dirty="0"/>
          </a:p>
        </p:txBody>
      </p:sp>
      <p:sp>
        <p:nvSpPr>
          <p:cNvPr id="3" name="2 İçerik Yer Tutucusu"/>
          <p:cNvSpPr>
            <a:spLocks noGrp="1"/>
          </p:cNvSpPr>
          <p:nvPr>
            <p:ph idx="1"/>
          </p:nvPr>
        </p:nvSpPr>
        <p:spPr/>
        <p:txBody>
          <a:bodyPr/>
          <a:lstStyle/>
          <a:p>
            <a:r>
              <a:rPr lang="tr-TR" dirty="0" smtClean="0"/>
              <a:t>1961 R. Burton, The Anatomy of Melancholy</a:t>
            </a:r>
          </a:p>
          <a:p>
            <a:r>
              <a:rPr lang="tr-TR" dirty="0" smtClean="0"/>
              <a:t>1812 B. Bush</a:t>
            </a:r>
          </a:p>
          <a:p>
            <a:r>
              <a:rPr lang="tr-TR" dirty="0" smtClean="0"/>
              <a:t>1872 C. Darwin (2 forms)</a:t>
            </a:r>
          </a:p>
          <a:p>
            <a:r>
              <a:rPr lang="tr-TR" dirty="0" smtClean="0"/>
              <a:t>1914 A. F. Shand (4 types)</a:t>
            </a:r>
          </a:p>
          <a:p>
            <a:r>
              <a:rPr lang="tr-TR" dirty="0" smtClean="0"/>
              <a:t>1913, 1917 S. Freud,  Totem and Taboo; Mourning and Melancholia</a:t>
            </a:r>
          </a:p>
          <a:p>
            <a:r>
              <a:rPr lang="tr-TR" dirty="0" smtClean="0"/>
              <a:t>1924 Abraham</a:t>
            </a:r>
          </a:p>
          <a:p>
            <a:r>
              <a:rPr lang="tr-TR" dirty="0" smtClean="0"/>
              <a:t>1930 Eliot</a:t>
            </a:r>
          </a:p>
          <a:p>
            <a:r>
              <a:rPr lang="tr-TR" dirty="0" smtClean="0"/>
              <a:t>1944 Lindemann</a:t>
            </a:r>
          </a:p>
          <a:p>
            <a:endParaRPr lang="tr-TR" dirty="0" smtClean="0"/>
          </a:p>
          <a:p>
            <a:pPr>
              <a:buNone/>
            </a:pPr>
            <a:endParaRPr lang="tr-T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a:bodyPr>
          <a:lstStyle/>
          <a:p>
            <a:r>
              <a:rPr lang="tr-TR" dirty="0" smtClean="0"/>
              <a:t>1961 Pollock and 1968 Averill</a:t>
            </a:r>
          </a:p>
          <a:p>
            <a:r>
              <a:rPr lang="tr-TR" dirty="0" smtClean="0"/>
              <a:t>1960 Bowbly</a:t>
            </a:r>
          </a:p>
          <a:p>
            <a:r>
              <a:rPr lang="tr-TR" dirty="0" smtClean="0"/>
              <a:t>1960-1996 Parkes, Glick, Weiss </a:t>
            </a:r>
          </a:p>
          <a:p>
            <a:r>
              <a:rPr lang="tr-TR" dirty="0" smtClean="0"/>
              <a:t>Zisook, Schuchter; Strobe; Damitter, Vachon; Faletti, Gallanger; Lund, Caserta and Dimond; Van Zandt, Mou and Abboth; Levy, Derby and Martinowski; Prigerson et al; Middletown et al; Kissane et all; Barytrop et all; Wortman et all; </a:t>
            </a:r>
          </a:p>
          <a:p>
            <a:r>
              <a:rPr lang="tr-TR" dirty="0" smtClean="0"/>
              <a:t>Volkan (regrief therapy) </a:t>
            </a:r>
            <a:endParaRPr lang="tr-T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What is grief?</a:t>
            </a:r>
            <a:endParaRPr lang="tr-TR" dirty="0"/>
          </a:p>
        </p:txBody>
      </p:sp>
      <p:sp>
        <p:nvSpPr>
          <p:cNvPr id="3" name="2 İçerik Yer Tutucusu"/>
          <p:cNvSpPr>
            <a:spLocks noGrp="1"/>
          </p:cNvSpPr>
          <p:nvPr>
            <p:ph idx="1"/>
          </p:nvPr>
        </p:nvSpPr>
        <p:spPr/>
        <p:txBody>
          <a:bodyPr/>
          <a:lstStyle/>
          <a:p>
            <a:r>
              <a:rPr lang="tr-TR" dirty="0" smtClean="0"/>
              <a:t>Grief is a reaction to loss. Not only to death but to separation or to give up some aspect of life that was important. </a:t>
            </a:r>
          </a:p>
          <a:p>
            <a:r>
              <a:rPr lang="tr-TR" dirty="0" smtClean="0"/>
              <a:t>Parkes (1972) says that grief is the cost of committement. </a:t>
            </a:r>
          </a:p>
          <a:p>
            <a:r>
              <a:rPr lang="tr-TR" dirty="0" smtClean="0"/>
              <a:t>It is a normal and universal reaction although as unique as a fingerprint. </a:t>
            </a:r>
          </a:p>
          <a:p>
            <a:r>
              <a:rPr lang="tr-TR" dirty="0" smtClean="0"/>
              <a:t>Even observed in animals.  </a:t>
            </a:r>
            <a:endParaRPr lang="tr-T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Pioneers in reseach</a:t>
            </a:r>
            <a:endParaRPr lang="tr-TR" dirty="0"/>
          </a:p>
        </p:txBody>
      </p:sp>
      <p:sp>
        <p:nvSpPr>
          <p:cNvPr id="3" name="2 İçerik Yer Tutucusu"/>
          <p:cNvSpPr>
            <a:spLocks noGrp="1"/>
          </p:cNvSpPr>
          <p:nvPr>
            <p:ph idx="1"/>
          </p:nvPr>
        </p:nvSpPr>
        <p:spPr/>
        <p:txBody>
          <a:bodyPr/>
          <a:lstStyle/>
          <a:p>
            <a:r>
              <a:rPr lang="tr-TR" dirty="0" smtClean="0"/>
              <a:t>1651 Robert Nurton: “The anatomy of melancholy”</a:t>
            </a:r>
          </a:p>
          <a:p>
            <a:r>
              <a:rPr lang="tr-TR" dirty="0" smtClean="0"/>
              <a:t>1812 Benjamin Rush: lists grief in the list of diseases and recommends opium</a:t>
            </a:r>
          </a:p>
          <a:p>
            <a:r>
              <a:rPr lang="tr-TR" dirty="0" smtClean="0"/>
              <a:t>1872 Charles Darwin: describes emotional expressions, weeping associated with grief; even in monkeys ; active and passive forms</a:t>
            </a:r>
          </a:p>
          <a:p>
            <a:r>
              <a:rPr lang="tr-TR" dirty="0" smtClean="0"/>
              <a:t>1914 Shand: describes the four types: active and agressive; depressive; supressed; frenzied activity </a:t>
            </a:r>
            <a:endParaRPr lang="tr-T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dirty="0" smtClean="0"/>
              <a:t>1913 Freud: “Totem and Taboo”</a:t>
            </a:r>
          </a:p>
          <a:p>
            <a:r>
              <a:rPr lang="tr-TR" dirty="0" smtClean="0"/>
              <a:t>1917 Freud: “Mourning and Melacholia” “...mourning has a very distinct psychic task to perform; namley to detach memories and expectations of the survivors from the dead.” “...reality demands that libido to be withdrawn from that object but it is difficult and painful” “This is grief work.”</a:t>
            </a:r>
          </a:p>
          <a:p>
            <a:r>
              <a:rPr lang="tr-TR" dirty="0" smtClean="0"/>
              <a:t>1920 Abraham: the importance of confilicting feelings about the deceased in pathological grieving” </a:t>
            </a:r>
            <a:endParaRPr lang="tr-T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dirty="0" smtClean="0"/>
              <a:t>1944 Lindemann: 101 grieved people including the relatives of the Boston Night Club Disaster, world war II losses; people in treatment</a:t>
            </a:r>
          </a:p>
          <a:p>
            <a:r>
              <a:rPr lang="tr-TR" dirty="0" smtClean="0"/>
              <a:t>1960 Bowlby</a:t>
            </a:r>
          </a:p>
          <a:p>
            <a:r>
              <a:rPr lang="tr-TR" dirty="0" smtClean="0"/>
              <a:t>1961, 1968 Pollock and Averill in USA; and Bowbly and Parkes in UK  </a:t>
            </a:r>
          </a:p>
          <a:p>
            <a:r>
              <a:rPr lang="tr-TR" dirty="0" smtClean="0"/>
              <a:t>...factor analysis studies, models    </a:t>
            </a:r>
            <a:endParaRPr lang="tr-T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Pieces of Puzzle </a:t>
            </a:r>
            <a:endParaRPr lang="tr-TR" dirty="0"/>
          </a:p>
        </p:txBody>
      </p:sp>
      <p:sp>
        <p:nvSpPr>
          <p:cNvPr id="3" name="2 İçerik Yer Tutucusu"/>
          <p:cNvSpPr>
            <a:spLocks noGrp="1"/>
          </p:cNvSpPr>
          <p:nvPr>
            <p:ph idx="1"/>
          </p:nvPr>
        </p:nvSpPr>
        <p:spPr/>
        <p:txBody>
          <a:bodyPr>
            <a:normAutofit fontScale="92500" lnSpcReduction="10000"/>
          </a:bodyPr>
          <a:lstStyle/>
          <a:p>
            <a:r>
              <a:rPr lang="tr-TR" dirty="0" smtClean="0"/>
              <a:t>Numbness and disbelief (denial, repression, dissociation...ask also the father</a:t>
            </a:r>
          </a:p>
          <a:p>
            <a:r>
              <a:rPr lang="tr-TR" dirty="0" smtClean="0"/>
              <a:t>Distress and anxiety (“pain in the nose bone”) </a:t>
            </a:r>
          </a:p>
          <a:p>
            <a:r>
              <a:rPr lang="tr-TR" dirty="0" smtClean="0"/>
              <a:t>Anger (to people, to God, to the deceased)</a:t>
            </a:r>
          </a:p>
          <a:p>
            <a:r>
              <a:rPr lang="tr-TR" dirty="0" smtClean="0"/>
              <a:t>Guilt, self blame and self injury </a:t>
            </a:r>
          </a:p>
          <a:p>
            <a:r>
              <a:rPr lang="tr-TR" dirty="0" smtClean="0"/>
              <a:t>Yearning and preoccupation </a:t>
            </a:r>
          </a:p>
          <a:p>
            <a:r>
              <a:rPr lang="tr-TR" dirty="0" smtClean="0"/>
              <a:t>The urge to seek</a:t>
            </a:r>
          </a:p>
          <a:p>
            <a:r>
              <a:rPr lang="tr-TR" dirty="0" smtClean="0"/>
              <a:t>Ghosting</a:t>
            </a:r>
          </a:p>
          <a:p>
            <a:r>
              <a:rPr lang="tr-TR" dirty="0" smtClean="0"/>
              <a:t>Mitigating or avoiding grief (the client not looking to the mirror) </a:t>
            </a:r>
          </a:p>
          <a:p>
            <a:r>
              <a:rPr lang="tr-TR" dirty="0" smtClean="0"/>
              <a:t>Hopelessness and depression</a:t>
            </a:r>
            <a:endParaRPr lang="tr-T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A story of prolonged grief</a:t>
            </a:r>
            <a:endParaRPr lang="tr-T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dirty="0" smtClean="0"/>
              <a:t>Identification (Volkan’s case)  </a:t>
            </a:r>
          </a:p>
          <a:p>
            <a:r>
              <a:rPr lang="tr-TR" dirty="0" smtClean="0"/>
              <a:t>Anniversaries (Scützenberger’s work) </a:t>
            </a:r>
          </a:p>
          <a:p>
            <a:r>
              <a:rPr lang="tr-TR" dirty="0" smtClean="0"/>
              <a:t>Reminders and linking objects</a:t>
            </a:r>
          </a:p>
          <a:p>
            <a:r>
              <a:rPr lang="tr-TR" dirty="0" smtClean="0"/>
              <a:t>Dreams </a:t>
            </a:r>
          </a:p>
          <a:p>
            <a:r>
              <a:rPr lang="tr-TR" dirty="0" smtClean="0"/>
              <a:t>Changes in self concept (like loss of some body part; later in resolution) </a:t>
            </a:r>
            <a:endParaRPr lang="tr-T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Bowbly’s phases/ stages model</a:t>
            </a:r>
            <a:endParaRPr lang="tr-TR" dirty="0"/>
          </a:p>
        </p:txBody>
      </p:sp>
      <p:sp>
        <p:nvSpPr>
          <p:cNvPr id="3" name="2 İçerik Yer Tutucusu"/>
          <p:cNvSpPr>
            <a:spLocks noGrp="1"/>
          </p:cNvSpPr>
          <p:nvPr>
            <p:ph idx="1"/>
          </p:nvPr>
        </p:nvSpPr>
        <p:spPr/>
        <p:txBody>
          <a:bodyPr/>
          <a:lstStyle/>
          <a:p>
            <a:r>
              <a:rPr lang="tr-TR" dirty="0" smtClean="0"/>
              <a:t>Numbness and disbelief (outbursts of anger)</a:t>
            </a:r>
          </a:p>
          <a:p>
            <a:r>
              <a:rPr lang="tr-TR" dirty="0" smtClean="0"/>
              <a:t>Yearning and searching (anxiety, anger, active)</a:t>
            </a:r>
          </a:p>
          <a:p>
            <a:r>
              <a:rPr lang="tr-TR" dirty="0" smtClean="0"/>
              <a:t>Disorganization and despair</a:t>
            </a:r>
          </a:p>
          <a:p>
            <a:r>
              <a:rPr lang="tr-TR" dirty="0" smtClean="0"/>
              <a:t>Reorganization </a:t>
            </a:r>
            <a:endParaRPr lang="tr-T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Strobe and Schut’s Dual Process   </a:t>
            </a:r>
            <a:br>
              <a:rPr lang="tr-TR" dirty="0" smtClean="0"/>
            </a:br>
            <a:r>
              <a:rPr lang="tr-TR" dirty="0" smtClean="0"/>
              <a:t>                       Model</a:t>
            </a:r>
            <a:endParaRPr lang="tr-TR" dirty="0"/>
          </a:p>
        </p:txBody>
      </p:sp>
      <p:pic>
        <p:nvPicPr>
          <p:cNvPr id="4" name="3 İçerik Yer Tutucusu" descr="LastScan.jpg"/>
          <p:cNvPicPr>
            <a:picLocks noGrp="1" noChangeAspect="1"/>
          </p:cNvPicPr>
          <p:nvPr>
            <p:ph idx="1"/>
          </p:nvPr>
        </p:nvPicPr>
        <p:blipFill>
          <a:blip r:embed="rId2" cstate="print"/>
          <a:stretch>
            <a:fillRect/>
          </a:stretch>
        </p:blipFill>
        <p:spPr>
          <a:xfrm>
            <a:off x="1763688" y="1988840"/>
            <a:ext cx="5472608" cy="3888432"/>
          </a:xfr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t>Resolution of Grief </a:t>
            </a:r>
            <a:endParaRPr lang="tr-TR" dirty="0"/>
          </a:p>
        </p:txBody>
      </p:sp>
      <p:sp>
        <p:nvSpPr>
          <p:cNvPr id="3" name="2 Alt Başlık"/>
          <p:cNvSpPr>
            <a:spLocks noGrp="1"/>
          </p:cNvSpPr>
          <p:nvPr>
            <p:ph type="subTitle" idx="1"/>
          </p:nvPr>
        </p:nvSpPr>
        <p:spPr/>
        <p:txBody>
          <a:bodyPr/>
          <a:lstStyle/>
          <a:p>
            <a:r>
              <a:rPr lang="tr-TR" dirty="0" smtClean="0"/>
              <a:t>“It seems that the grieving person can delay his grieving period but cannot avoid it” Lindemann, 1944</a:t>
            </a:r>
            <a:endParaRPr lang="tr-T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Possible ways</a:t>
            </a:r>
            <a:endParaRPr lang="tr-TR" dirty="0"/>
          </a:p>
        </p:txBody>
      </p:sp>
      <p:sp>
        <p:nvSpPr>
          <p:cNvPr id="3" name="2 İçerik Yer Tutucusu"/>
          <p:cNvSpPr>
            <a:spLocks noGrp="1"/>
          </p:cNvSpPr>
          <p:nvPr>
            <p:ph idx="1"/>
          </p:nvPr>
        </p:nvSpPr>
        <p:spPr/>
        <p:txBody>
          <a:bodyPr/>
          <a:lstStyle/>
          <a:p>
            <a:r>
              <a:rPr lang="tr-TR" dirty="0" smtClean="0"/>
              <a:t>Active confrontation (grief work)</a:t>
            </a:r>
          </a:p>
          <a:p>
            <a:r>
              <a:rPr lang="tr-TR" dirty="0" smtClean="0"/>
              <a:t>Ossilation between confrontation and attending other areas of life</a:t>
            </a:r>
          </a:p>
          <a:p>
            <a:r>
              <a:rPr lang="tr-TR" dirty="0" smtClean="0"/>
              <a:t>Entering a new relation or engaging in something sufficiently powerful to replace the memory of the lost one.   </a:t>
            </a:r>
            <a:endParaRPr lang="tr-TR"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What is resolution?</a:t>
            </a:r>
            <a:endParaRPr lang="tr-TR" dirty="0"/>
          </a:p>
        </p:txBody>
      </p:sp>
      <p:sp>
        <p:nvSpPr>
          <p:cNvPr id="3" name="2 İçerik Yer Tutucusu"/>
          <p:cNvSpPr>
            <a:spLocks noGrp="1"/>
          </p:cNvSpPr>
          <p:nvPr>
            <p:ph idx="1"/>
          </p:nvPr>
        </p:nvSpPr>
        <p:spPr/>
        <p:txBody>
          <a:bodyPr/>
          <a:lstStyle/>
          <a:p>
            <a:r>
              <a:rPr lang="tr-TR" dirty="0" smtClean="0"/>
              <a:t>Returning to a normal level of functioning</a:t>
            </a:r>
          </a:p>
          <a:p>
            <a:r>
              <a:rPr lang="tr-TR" dirty="0" smtClean="0"/>
              <a:t>The absence of distress associated with grief (that is the memories of the deceased no longer being painful) </a:t>
            </a:r>
          </a:p>
          <a:p>
            <a:r>
              <a:rPr lang="tr-TR" dirty="0" smtClean="0"/>
              <a:t>A change in the identity to accomodate new reality </a:t>
            </a:r>
          </a:p>
          <a:p>
            <a:endParaRPr lang="tr-TR"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Conditions hardening resolution</a:t>
            </a:r>
            <a:endParaRPr lang="tr-TR" dirty="0"/>
          </a:p>
        </p:txBody>
      </p:sp>
      <p:sp>
        <p:nvSpPr>
          <p:cNvPr id="3" name="2 İçerik Yer Tutucusu"/>
          <p:cNvSpPr>
            <a:spLocks noGrp="1"/>
          </p:cNvSpPr>
          <p:nvPr>
            <p:ph idx="1"/>
          </p:nvPr>
        </p:nvSpPr>
        <p:spPr/>
        <p:txBody>
          <a:bodyPr/>
          <a:lstStyle/>
          <a:p>
            <a:r>
              <a:rPr lang="tr-TR" dirty="0" smtClean="0"/>
              <a:t>Emotional situation of the person (the childhood needs not supplied enough, childhood losses, etc. )</a:t>
            </a:r>
          </a:p>
          <a:p>
            <a:r>
              <a:rPr lang="tr-TR" dirty="0" smtClean="0"/>
              <a:t>The type of the relation with the deceased (unfinished business, dependency, etc.)</a:t>
            </a:r>
          </a:p>
          <a:p>
            <a:r>
              <a:rPr lang="tr-TR" dirty="0" smtClean="0"/>
              <a:t>Type of the loss (sudden, traumatic, etc.)</a:t>
            </a:r>
          </a:p>
          <a:p>
            <a:r>
              <a:rPr lang="tr-TR" dirty="0" smtClean="0"/>
              <a:t>The supression of expression of grief </a:t>
            </a:r>
          </a:p>
          <a:p>
            <a:endParaRPr lang="tr-T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Tasks of resolution</a:t>
            </a:r>
            <a:endParaRPr lang="tr-TR" dirty="0"/>
          </a:p>
        </p:txBody>
      </p:sp>
      <p:sp>
        <p:nvSpPr>
          <p:cNvPr id="3" name="2 İçerik Yer Tutucusu"/>
          <p:cNvSpPr>
            <a:spLocks noGrp="1"/>
          </p:cNvSpPr>
          <p:nvPr>
            <p:ph idx="1"/>
          </p:nvPr>
        </p:nvSpPr>
        <p:spPr/>
        <p:txBody>
          <a:bodyPr/>
          <a:lstStyle/>
          <a:p>
            <a:r>
              <a:rPr lang="tr-TR" dirty="0" smtClean="0"/>
              <a:t>Accepting reality; overcoming the tendency to deny it. </a:t>
            </a:r>
          </a:p>
          <a:p>
            <a:r>
              <a:rPr lang="tr-TR" dirty="0" smtClean="0"/>
              <a:t>Working through the pain</a:t>
            </a:r>
          </a:p>
          <a:p>
            <a:r>
              <a:rPr lang="tr-TR" dirty="0" smtClean="0"/>
              <a:t>A change in the identity (attributes representing personal growth) </a:t>
            </a:r>
          </a:p>
          <a:p>
            <a:r>
              <a:rPr lang="tr-TR" dirty="0" smtClean="0"/>
              <a:t>Emotional detachment (think and talk without getting upset; tenderness rather than pain) or healty representation. </a:t>
            </a:r>
          </a:p>
          <a:p>
            <a:endParaRPr lang="tr-TR"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t>Psychodramatic work for grief </a:t>
            </a:r>
            <a:endParaRPr lang="tr-TR" dirty="0"/>
          </a:p>
        </p:txBody>
      </p:sp>
      <p:sp>
        <p:nvSpPr>
          <p:cNvPr id="3" name="2 Alt Başlık"/>
          <p:cNvSpPr>
            <a:spLocks noGrp="1"/>
          </p:cNvSpPr>
          <p:nvPr>
            <p:ph type="subTitle" idx="1"/>
          </p:nvPr>
        </p:nvSpPr>
        <p:spPr/>
        <p:txBody>
          <a:bodyPr/>
          <a:lstStyle/>
          <a:p>
            <a:endParaRPr lang="tr-T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dirty="0" smtClean="0"/>
              <a:t>Not immediately; (best 6-18 months later) </a:t>
            </a:r>
          </a:p>
          <a:p>
            <a:r>
              <a:rPr lang="tr-TR" dirty="0" smtClean="0"/>
              <a:t>Care and comfort offered by relatives and friends proved to be the most beneficial and helpful.  </a:t>
            </a:r>
          </a:p>
          <a:p>
            <a:r>
              <a:rPr lang="tr-TR" dirty="0" smtClean="0"/>
              <a:t>For the losses while in the treatment, the person benefits from having their feelings understood but vary after that point as to how much attention they wish to devote and benefit from working with it. </a:t>
            </a:r>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4" name="3 İçerik Yer Tutucusu" descr="kalp.jpg"/>
          <p:cNvPicPr>
            <a:picLocks noGrp="1" noChangeAspect="1"/>
          </p:cNvPicPr>
          <p:nvPr>
            <p:ph idx="1"/>
          </p:nvPr>
        </p:nvPicPr>
        <p:blipFill>
          <a:blip r:embed="rId2" cstate="print"/>
          <a:stretch>
            <a:fillRect/>
          </a:stretch>
        </p:blipFill>
        <p:spPr>
          <a:xfrm>
            <a:off x="0" y="0"/>
            <a:ext cx="9144000" cy="7046639"/>
          </a:xfr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Psychodrama and sociometry</a:t>
            </a:r>
            <a:endParaRPr lang="tr-TR" dirty="0"/>
          </a:p>
        </p:txBody>
      </p:sp>
      <p:sp>
        <p:nvSpPr>
          <p:cNvPr id="3" name="2 İçerik Yer Tutucusu"/>
          <p:cNvSpPr>
            <a:spLocks noGrp="1"/>
          </p:cNvSpPr>
          <p:nvPr>
            <p:ph idx="1"/>
          </p:nvPr>
        </p:nvSpPr>
        <p:spPr/>
        <p:txBody>
          <a:bodyPr>
            <a:normAutofit/>
          </a:bodyPr>
          <a:lstStyle/>
          <a:p>
            <a:r>
              <a:rPr lang="tr-TR" dirty="0" smtClean="0"/>
              <a:t>Have the ability to concretize what has been lost in the here and now. Psyche wants to see and touch in order to process and integrate it. </a:t>
            </a:r>
          </a:p>
          <a:p>
            <a:r>
              <a:rPr lang="tr-TR" dirty="0" smtClean="0"/>
              <a:t>They provide concrete closure; </a:t>
            </a:r>
          </a:p>
          <a:p>
            <a:r>
              <a:rPr lang="tr-TR" dirty="0" smtClean="0"/>
              <a:t>Give voice to unspoken; </a:t>
            </a:r>
          </a:p>
          <a:p>
            <a:r>
              <a:rPr lang="tr-TR" dirty="0" smtClean="0"/>
              <a:t>Allow catharsis of abreaction; catharsis of integreation; </a:t>
            </a:r>
          </a:p>
          <a:p>
            <a:r>
              <a:rPr lang="tr-TR" dirty="0" smtClean="0"/>
              <a:t>Facilitate the experience of grief so that the loss can be integrated and a new meaning, new insight can be drawn.   </a:t>
            </a:r>
            <a:endParaRPr lang="tr-TR"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Direct warming up techniques</a:t>
            </a:r>
            <a:endParaRPr lang="tr-TR" dirty="0"/>
          </a:p>
        </p:txBody>
      </p:sp>
      <p:sp>
        <p:nvSpPr>
          <p:cNvPr id="3" name="2 İçerik Yer Tutucusu"/>
          <p:cNvSpPr>
            <a:spLocks noGrp="1"/>
          </p:cNvSpPr>
          <p:nvPr>
            <p:ph idx="1"/>
          </p:nvPr>
        </p:nvSpPr>
        <p:spPr/>
        <p:txBody>
          <a:bodyPr/>
          <a:lstStyle/>
          <a:p>
            <a:r>
              <a:rPr lang="tr-TR" dirty="0" smtClean="0"/>
              <a:t>Empty  chair</a:t>
            </a:r>
          </a:p>
          <a:p>
            <a:r>
              <a:rPr lang="tr-TR" dirty="0" smtClean="0"/>
              <a:t>Photographs</a:t>
            </a:r>
          </a:p>
          <a:p>
            <a:r>
              <a:rPr lang="tr-TR" dirty="0" smtClean="0"/>
              <a:t>Reminders, memorial objects and linking objects</a:t>
            </a:r>
          </a:p>
          <a:p>
            <a:r>
              <a:rPr lang="tr-TR" dirty="0" smtClean="0"/>
              <a:t>Grief spectrogram; locogram</a:t>
            </a:r>
          </a:p>
          <a:p>
            <a:r>
              <a:rPr lang="tr-TR" dirty="0" smtClean="0"/>
              <a:t>Lost chart</a:t>
            </a:r>
          </a:p>
          <a:p>
            <a:r>
              <a:rPr lang="tr-TR" dirty="0" smtClean="0"/>
              <a:t>Ronny Halpren’s guided imagery  </a:t>
            </a:r>
          </a:p>
          <a:p>
            <a:r>
              <a:rPr lang="tr-TR" dirty="0" smtClean="0"/>
              <a:t>Pedro Demo’s I keep your memory dance </a:t>
            </a:r>
          </a:p>
          <a:p>
            <a:r>
              <a:rPr lang="tr-TR" dirty="0" smtClean="0"/>
              <a:t>İnci Doğaner’s  Mesnevi-drama, poem from Mevlana </a:t>
            </a:r>
            <a:endParaRPr lang="tr-TR"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Indirectly pomping up of grief</a:t>
            </a:r>
            <a:endParaRPr lang="tr-TR" dirty="0"/>
          </a:p>
        </p:txBody>
      </p:sp>
      <p:sp>
        <p:nvSpPr>
          <p:cNvPr id="3" name="2 İçerik Yer Tutucusu"/>
          <p:cNvSpPr>
            <a:spLocks noGrp="1"/>
          </p:cNvSpPr>
          <p:nvPr>
            <p:ph idx="1"/>
          </p:nvPr>
        </p:nvSpPr>
        <p:spPr/>
        <p:txBody>
          <a:bodyPr/>
          <a:lstStyle/>
          <a:p>
            <a:r>
              <a:rPr lang="tr-TR" dirty="0" smtClean="0"/>
              <a:t>From the current life issue plays, dream works you have to go to the past unresolved grief issues... </a:t>
            </a:r>
            <a:endParaRPr lang="tr-TR"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t>Conclusion</a:t>
            </a:r>
            <a:endParaRPr lang="tr-TR" dirty="0"/>
          </a:p>
        </p:txBody>
      </p:sp>
      <p:sp>
        <p:nvSpPr>
          <p:cNvPr id="3" name="2 Alt Başlık"/>
          <p:cNvSpPr>
            <a:spLocks noGrp="1"/>
          </p:cNvSpPr>
          <p:nvPr>
            <p:ph type="subTitle" idx="1"/>
          </p:nvPr>
        </p:nvSpPr>
        <p:spPr/>
        <p:txBody>
          <a:bodyPr/>
          <a:lstStyle/>
          <a:p>
            <a:r>
              <a:rPr lang="tr-TR" dirty="0" smtClean="0"/>
              <a:t>In this presentation a case story, definitions,historical background, pieces of the puzzle,  phase model; DPM, the meaning and signs of resolution, psychodramatic work for grief is overviewed. </a:t>
            </a:r>
            <a:endParaRPr lang="tr-TR"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dirty="0" smtClean="0"/>
              <a:t>THANK YOU FOR YOUR ATTENTION! </a:t>
            </a:r>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chemeClr val="accent1"/>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kalp2.jpg"/>
          <p:cNvPicPr>
            <a:picLocks noGrp="1" noChangeAspect="1"/>
          </p:cNvPicPr>
          <p:nvPr>
            <p:ph idx="1"/>
          </p:nvPr>
        </p:nvPicPr>
        <p:blipFill>
          <a:blip r:embed="rId2" cstate="print"/>
          <a:stretch>
            <a:fillRect/>
          </a:stretch>
        </p:blipFill>
        <p:spPr>
          <a:xfrm>
            <a:off x="0" y="-243408"/>
            <a:ext cx="9144000" cy="7344816"/>
          </a:xfr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cok calisan1.jpg"/>
          <p:cNvPicPr>
            <a:picLocks noChangeAspect="1"/>
          </p:cNvPicPr>
          <p:nvPr/>
        </p:nvPicPr>
        <p:blipFill>
          <a:blip r:embed="rId2" cstate="print"/>
          <a:stretch>
            <a:fillRect/>
          </a:stretch>
        </p:blipFill>
        <p:spPr>
          <a:xfrm>
            <a:off x="0" y="0"/>
            <a:ext cx="9611544" cy="6858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A proposal: “Disguised grief”</a:t>
            </a:r>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LeanOnMe.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the nature of grief.jpg"/>
          <p:cNvPicPr>
            <a:picLocks noChangeAspect="1"/>
          </p:cNvPicPr>
          <p:nvPr/>
        </p:nvPicPr>
        <p:blipFill>
          <a:blip r:embed="rId2" cstate="print"/>
          <a:stretch>
            <a:fillRect/>
          </a:stretch>
        </p:blipFill>
        <p:spPr>
          <a:xfrm>
            <a:off x="2081113" y="0"/>
            <a:ext cx="4981773" cy="68580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kayıptan sonra.jpg"/>
          <p:cNvPicPr>
            <a:picLocks noChangeAspect="1"/>
          </p:cNvPicPr>
          <p:nvPr/>
        </p:nvPicPr>
        <p:blipFill>
          <a:blip r:embed="rId2" cstate="print"/>
          <a:stretch>
            <a:fillRect/>
          </a:stretch>
        </p:blipFill>
        <p:spPr>
          <a:xfrm>
            <a:off x="2081113" y="0"/>
            <a:ext cx="4981773" cy="6858000"/>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175</TotalTime>
  <Words>988</Words>
  <Application>Microsoft Office PowerPoint</Application>
  <PresentationFormat>Ekran Gösterisi (4:3)</PresentationFormat>
  <Paragraphs>100</Paragraphs>
  <Slides>34</Slides>
  <Notes>0</Notes>
  <HiddenSlides>0</HiddenSlides>
  <MMClips>0</MMClips>
  <ScaleCrop>false</ScaleCrop>
  <HeadingPairs>
    <vt:vector size="4" baseType="variant">
      <vt:variant>
        <vt:lpstr>Tema</vt:lpstr>
      </vt:variant>
      <vt:variant>
        <vt:i4>1</vt:i4>
      </vt:variant>
      <vt:variant>
        <vt:lpstr>Slayt Başlıkları</vt:lpstr>
      </vt:variant>
      <vt:variant>
        <vt:i4>34</vt:i4>
      </vt:variant>
    </vt:vector>
  </HeadingPairs>
  <TitlesOfParts>
    <vt:vector size="35" baseType="lpstr">
      <vt:lpstr>Akış</vt:lpstr>
      <vt:lpstr>Psychodramatic Work for Grief </vt:lpstr>
      <vt:lpstr>A story of prolonged grief</vt:lpstr>
      <vt:lpstr>Slayt 3</vt:lpstr>
      <vt:lpstr>Slayt 4</vt:lpstr>
      <vt:lpstr>Slayt 5</vt:lpstr>
      <vt:lpstr>A proposal: “Disguised grief”</vt:lpstr>
      <vt:lpstr>Slayt 7</vt:lpstr>
      <vt:lpstr>Slayt 8</vt:lpstr>
      <vt:lpstr>Slayt 9</vt:lpstr>
      <vt:lpstr>Slayt 10</vt:lpstr>
      <vt:lpstr>Slayt 11</vt:lpstr>
      <vt:lpstr>Slayt 12</vt:lpstr>
      <vt:lpstr>The Historical Background </vt:lpstr>
      <vt:lpstr>Slayt 14</vt:lpstr>
      <vt:lpstr>What is grief?</vt:lpstr>
      <vt:lpstr>Pioneers in reseach</vt:lpstr>
      <vt:lpstr>Slayt 17</vt:lpstr>
      <vt:lpstr>Slayt 18</vt:lpstr>
      <vt:lpstr>Pieces of Puzzle </vt:lpstr>
      <vt:lpstr>Slayt 20</vt:lpstr>
      <vt:lpstr>Bowbly’s phases/ stages model</vt:lpstr>
      <vt:lpstr>Strobe and Schut’s Dual Process                           Model</vt:lpstr>
      <vt:lpstr>Resolution of Grief </vt:lpstr>
      <vt:lpstr>Possible ways</vt:lpstr>
      <vt:lpstr>What is resolution?</vt:lpstr>
      <vt:lpstr>Conditions hardening resolution</vt:lpstr>
      <vt:lpstr>Tasks of resolution</vt:lpstr>
      <vt:lpstr>Psychodramatic work for grief </vt:lpstr>
      <vt:lpstr>Slayt 29</vt:lpstr>
      <vt:lpstr>Psychodrama and sociometry</vt:lpstr>
      <vt:lpstr>Direct warming up techniques</vt:lpstr>
      <vt:lpstr>Indirectly pomping up of grief</vt:lpstr>
      <vt:lpstr>Conclusion</vt:lpstr>
      <vt:lpstr>Slayt 34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Psychodramatic Grief Work</dc:title>
  <cp:lastModifiedBy>İnci</cp:lastModifiedBy>
  <cp:revision>26</cp:revision>
  <dcterms:modified xsi:type="dcterms:W3CDTF">2011-04-17T22:00:09Z</dcterms:modified>
</cp:coreProperties>
</file>